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28"/>
  </p:handoutMasterIdLst>
  <p:sldIdLst>
    <p:sldId id="256" r:id="rId2"/>
    <p:sldId id="257" r:id="rId3"/>
    <p:sldId id="258" r:id="rId4"/>
    <p:sldId id="286" r:id="rId5"/>
    <p:sldId id="289" r:id="rId6"/>
    <p:sldId id="290" r:id="rId7"/>
    <p:sldId id="292" r:id="rId8"/>
    <p:sldId id="303" r:id="rId9"/>
    <p:sldId id="293" r:id="rId10"/>
    <p:sldId id="297" r:id="rId11"/>
    <p:sldId id="300" r:id="rId12"/>
    <p:sldId id="301" r:id="rId13"/>
    <p:sldId id="287" r:id="rId14"/>
    <p:sldId id="288" r:id="rId15"/>
    <p:sldId id="308" r:id="rId16"/>
    <p:sldId id="312" r:id="rId17"/>
    <p:sldId id="313" r:id="rId18"/>
    <p:sldId id="310" r:id="rId19"/>
    <p:sldId id="314" r:id="rId20"/>
    <p:sldId id="315" r:id="rId21"/>
    <p:sldId id="316" r:id="rId22"/>
    <p:sldId id="323" r:id="rId23"/>
    <p:sldId id="317" r:id="rId24"/>
    <p:sldId id="318" r:id="rId25"/>
    <p:sldId id="319" r:id="rId26"/>
    <p:sldId id="321" r:id="rId27"/>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lang="ru-RU"/>
          </a:p>
        </p:txBody>
      </p:sp>
      <p:sp>
        <p:nvSpPr>
          <p:cNvPr id="3" name="Дата 2"/>
          <p:cNvSpPr>
            <a:spLocks noGrp="1"/>
          </p:cNvSpPr>
          <p:nvPr>
            <p:ph type="dt" sz="quarter" idx="1"/>
          </p:nvPr>
        </p:nvSpPr>
        <p:spPr>
          <a:xfrm>
            <a:off x="3814626" y="0"/>
            <a:ext cx="2919565" cy="493868"/>
          </a:xfrm>
          <a:prstGeom prst="rect">
            <a:avLst/>
          </a:prstGeom>
        </p:spPr>
        <p:txBody>
          <a:bodyPr vert="horz" lIns="90763" tIns="45382" rIns="90763" bIns="45382" rtlCol="0"/>
          <a:lstStyle>
            <a:lvl1pPr algn="r">
              <a:defRPr sz="1200"/>
            </a:lvl1pPr>
          </a:lstStyle>
          <a:p>
            <a:fld id="{1FBBA01C-0F2B-44CA-88DE-EF8AED3253E8}" type="datetimeFigureOut">
              <a:rPr lang="ru-RU" smtClean="0"/>
              <a:pPr/>
              <a:t>пт 01.11.19</a:t>
            </a:fld>
            <a:endParaRPr lang="ru-RU"/>
          </a:p>
        </p:txBody>
      </p:sp>
      <p:sp>
        <p:nvSpPr>
          <p:cNvPr id="4" name="Нижний колонтитул 3"/>
          <p:cNvSpPr>
            <a:spLocks noGrp="1"/>
          </p:cNvSpPr>
          <p:nvPr>
            <p:ph type="ftr" sz="quarter" idx="2"/>
          </p:nvPr>
        </p:nvSpPr>
        <p:spPr>
          <a:xfrm>
            <a:off x="0" y="9370868"/>
            <a:ext cx="2919565" cy="493867"/>
          </a:xfrm>
          <a:prstGeom prst="rect">
            <a:avLst/>
          </a:prstGeom>
        </p:spPr>
        <p:txBody>
          <a:bodyPr vert="horz" lIns="90763" tIns="45382" rIns="90763" bIns="45382" rtlCol="0" anchor="b"/>
          <a:lstStyle>
            <a:lvl1pPr algn="l">
              <a:defRPr sz="1200"/>
            </a:lvl1pPr>
          </a:lstStyle>
          <a:p>
            <a:endParaRPr lang="ru-RU"/>
          </a:p>
        </p:txBody>
      </p:sp>
      <p:sp>
        <p:nvSpPr>
          <p:cNvPr id="5" name="Номер слайда 4"/>
          <p:cNvSpPr>
            <a:spLocks noGrp="1"/>
          </p:cNvSpPr>
          <p:nvPr>
            <p:ph type="sldNum" sz="quarter" idx="3"/>
          </p:nvPr>
        </p:nvSpPr>
        <p:spPr>
          <a:xfrm>
            <a:off x="3814626" y="9370868"/>
            <a:ext cx="2919565" cy="493867"/>
          </a:xfrm>
          <a:prstGeom prst="rect">
            <a:avLst/>
          </a:prstGeom>
        </p:spPr>
        <p:txBody>
          <a:bodyPr vert="horz" lIns="90763" tIns="45382" rIns="90763" bIns="45382" rtlCol="0" anchor="b"/>
          <a:lstStyle>
            <a:lvl1pPr algn="r">
              <a:defRPr sz="1200"/>
            </a:lvl1pPr>
          </a:lstStyle>
          <a:p>
            <a:fld id="{4D43D666-4139-4578-AA8D-7147AFF1F1B9}"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974E1532-50C3-4EE1-A54F-E6999ACD2311}" type="datetimeFigureOut">
              <a:rPr lang="ru-RU" smtClean="0"/>
              <a:pPr/>
              <a:t>пт 01.11.19</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621C389-9B8F-481E-BA91-5918546A9AA5}"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74E1532-50C3-4EE1-A54F-E6999ACD2311}" type="datetimeFigureOut">
              <a:rPr lang="ru-RU" smtClean="0"/>
              <a:pPr/>
              <a:t>пт 01.11.19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21C389-9B8F-481E-BA91-5918546A9AA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4621C389-9B8F-481E-BA91-5918546A9AA5}"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74E1532-50C3-4EE1-A54F-E6999ACD2311}" type="datetimeFigureOut">
              <a:rPr lang="ru-RU" smtClean="0"/>
              <a:pPr/>
              <a:t>пт 01.11.19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974E1532-50C3-4EE1-A54F-E6999ACD2311}" type="datetimeFigureOut">
              <a:rPr lang="ru-RU" smtClean="0"/>
              <a:pPr/>
              <a:t>пт 01.11.19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4621C389-9B8F-481E-BA91-5918546A9AA5}"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974E1532-50C3-4EE1-A54F-E6999ACD2311}" type="datetimeFigureOut">
              <a:rPr lang="ru-RU" smtClean="0"/>
              <a:pPr/>
              <a:t>пт 01.11.19</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621C389-9B8F-481E-BA91-5918546A9AA5}"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974E1532-50C3-4EE1-A54F-E6999ACD2311}" type="datetimeFigureOut">
              <a:rPr lang="ru-RU" smtClean="0"/>
              <a:pPr/>
              <a:t>пт 01.11.19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21C389-9B8F-481E-BA91-5918546A9AA5}"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974E1532-50C3-4EE1-A54F-E6999ACD2311}" type="datetimeFigureOut">
              <a:rPr lang="ru-RU" smtClean="0"/>
              <a:pPr/>
              <a:t>пт 01.11.19</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4621C389-9B8F-481E-BA91-5918546A9AA5}"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74E1532-50C3-4EE1-A54F-E6999ACD2311}" type="datetimeFigureOut">
              <a:rPr lang="ru-RU" smtClean="0"/>
              <a:pPr/>
              <a:t>пт 01.11.19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4621C389-9B8F-481E-BA91-5918546A9AA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974E1532-50C3-4EE1-A54F-E6999ACD2311}" type="datetimeFigureOut">
              <a:rPr lang="ru-RU" smtClean="0"/>
              <a:pPr/>
              <a:t>пт 01.11.19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621C389-9B8F-481E-BA91-5918546A9AA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621C389-9B8F-481E-BA91-5918546A9AA5}"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974E1532-50C3-4EE1-A54F-E6999ACD2311}" type="datetimeFigureOut">
              <a:rPr lang="ru-RU" smtClean="0"/>
              <a:pPr/>
              <a:t>пт 01.11.19</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4621C389-9B8F-481E-BA91-5918546A9AA5}"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974E1532-50C3-4EE1-A54F-E6999ACD2311}" type="datetimeFigureOut">
              <a:rPr lang="ru-RU" smtClean="0"/>
              <a:pPr/>
              <a:t>пт 01.11.19</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74E1532-50C3-4EE1-A54F-E6999ACD2311}" type="datetimeFigureOut">
              <a:rPr lang="ru-RU" smtClean="0"/>
              <a:pPr/>
              <a:t>пт 01.11.19</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621C389-9B8F-481E-BA91-5918546A9AA5}"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3284984"/>
            <a:ext cx="7772400" cy="1199704"/>
          </a:xfrm>
        </p:spPr>
        <p:txBody>
          <a:bodyPr>
            <a:noAutofit/>
          </a:bodyPr>
          <a:lstStyle/>
          <a:p>
            <a:r>
              <a:rPr lang="uk-UA" sz="2000" b="1" dirty="0" smtClean="0"/>
              <a:t>результати </a:t>
            </a:r>
            <a:r>
              <a:rPr lang="uk-UA" sz="2000" b="1" dirty="0" smtClean="0"/>
              <a:t>громадського аудиту ефективності розпорядників коштів по </a:t>
            </a:r>
            <a:r>
              <a:rPr lang="uk-UA" sz="2000" b="1" dirty="0" smtClean="0"/>
              <a:t>утриманню </a:t>
            </a:r>
            <a:r>
              <a:rPr lang="uk-UA" sz="2000" b="1" dirty="0" smtClean="0"/>
              <a:t>доріг</a:t>
            </a:r>
            <a:endParaRPr lang="ru-RU" sz="2000" b="1" dirty="0"/>
          </a:p>
        </p:txBody>
      </p:sp>
      <p:sp>
        <p:nvSpPr>
          <p:cNvPr id="2" name="Заголовок 1"/>
          <p:cNvSpPr>
            <a:spLocks noGrp="1"/>
          </p:cNvSpPr>
          <p:nvPr>
            <p:ph type="ctrTitle"/>
          </p:nvPr>
        </p:nvSpPr>
        <p:spPr>
          <a:xfrm>
            <a:off x="179512" y="980728"/>
            <a:ext cx="8964488" cy="1152128"/>
          </a:xfrm>
        </p:spPr>
        <p:txBody>
          <a:bodyPr>
            <a:normAutofit fontScale="90000"/>
          </a:bodyPr>
          <a:lstStyle/>
          <a:p>
            <a:pPr algn="ctr"/>
            <a:r>
              <a:rPr lang="uk-UA" dirty="0">
                <a:solidFill>
                  <a:srgbClr val="FF0000"/>
                </a:solidFill>
              </a:rPr>
              <a:t>ХВОРОБИ та ЛІКИ ефективності </a:t>
            </a:r>
            <a:r>
              <a:rPr lang="en-US" dirty="0" smtClean="0">
                <a:solidFill>
                  <a:srgbClr val="FF0000"/>
                </a:solidFill>
              </a:rPr>
              <a:t> </a:t>
            </a:r>
            <a:r>
              <a:rPr lang="uk-UA" dirty="0" smtClean="0">
                <a:solidFill>
                  <a:srgbClr val="FF0000"/>
                </a:solidFill>
              </a:rPr>
              <a:t>місцевого бюджету ОТГ</a:t>
            </a:r>
            <a:endParaRPr lang="ru-RU" dirty="0">
              <a:solidFill>
                <a:srgbClr val="FF0000"/>
              </a:solidFill>
            </a:endParaRPr>
          </a:p>
        </p:txBody>
      </p:sp>
      <p:sp>
        <p:nvSpPr>
          <p:cNvPr id="4" name="Прямоугольник 3"/>
          <p:cNvSpPr/>
          <p:nvPr/>
        </p:nvSpPr>
        <p:spPr>
          <a:xfrm>
            <a:off x="2051720" y="5085184"/>
            <a:ext cx="5310113" cy="1015663"/>
          </a:xfrm>
          <a:prstGeom prst="rect">
            <a:avLst/>
          </a:prstGeom>
        </p:spPr>
        <p:txBody>
          <a:bodyPr wrap="square">
            <a:spAutoFit/>
          </a:bodyPr>
          <a:lstStyle/>
          <a:p>
            <a:pPr algn="ctr"/>
            <a:r>
              <a:rPr lang="uk-UA" sz="2000" b="1" dirty="0" smtClean="0"/>
              <a:t>за підтримки </a:t>
            </a:r>
            <a:r>
              <a:rPr lang="uk-UA" sz="2000" b="1" dirty="0" err="1" smtClean="0"/>
              <a:t>МФ</a:t>
            </a:r>
            <a:r>
              <a:rPr lang="uk-UA" sz="2000" b="1" dirty="0" smtClean="0"/>
              <a:t> Відродження та Посольства США в Україні</a:t>
            </a:r>
          </a:p>
          <a:p>
            <a:pPr algn="ctr"/>
            <a:endParaRPr lang="ru-RU" sz="2000" b="1" dirty="0"/>
          </a:p>
        </p:txBody>
      </p:sp>
      <p:pic>
        <p:nvPicPr>
          <p:cNvPr id="5" name="Picture 2"/>
          <p:cNvPicPr>
            <a:picLocks noChangeAspect="1" noChangeArrowheads="1"/>
          </p:cNvPicPr>
          <p:nvPr/>
        </p:nvPicPr>
        <p:blipFill>
          <a:blip r:embed="rId2" cstate="print"/>
          <a:srcRect l="30112" t="29395" r="30473" b="6366"/>
          <a:stretch>
            <a:fillRect/>
          </a:stretch>
        </p:blipFill>
        <p:spPr bwMode="auto">
          <a:xfrm>
            <a:off x="323528" y="5085184"/>
            <a:ext cx="1273175" cy="1160463"/>
          </a:xfrm>
          <a:prstGeom prst="rect">
            <a:avLst/>
          </a:prstGeom>
          <a:noFill/>
          <a:ln w="9525">
            <a:noFill/>
            <a:miter lim="800000"/>
            <a:headEnd/>
            <a:tailEnd/>
          </a:ln>
        </p:spPr>
      </p:pic>
      <p:sp>
        <p:nvSpPr>
          <p:cNvPr id="6" name="Прямоугольник 5"/>
          <p:cNvSpPr/>
          <p:nvPr/>
        </p:nvSpPr>
        <p:spPr>
          <a:xfrm>
            <a:off x="3239344" y="0"/>
            <a:ext cx="5904656" cy="338554"/>
          </a:xfrm>
          <a:prstGeom prst="rect">
            <a:avLst/>
          </a:prstGeom>
        </p:spPr>
        <p:txBody>
          <a:bodyPr wrap="square">
            <a:spAutoFit/>
          </a:bodyPr>
          <a:lstStyle/>
          <a:p>
            <a:pPr lvl="0" algn="r">
              <a:spcBef>
                <a:spcPct val="20000"/>
              </a:spcBef>
              <a:buClr>
                <a:srgbClr val="D16349"/>
              </a:buClr>
              <a:buSzPct val="85000"/>
            </a:pPr>
            <a:r>
              <a:rPr lang="en-US" sz="1600" b="1" cap="all" spc="250" dirty="0" smtClean="0"/>
              <a:t>#</a:t>
            </a:r>
            <a:r>
              <a:rPr lang="uk-UA" sz="1600" b="1" cap="all" spc="250" dirty="0" err="1" smtClean="0"/>
              <a:t>ГромадськаПрефектура</a:t>
            </a:r>
            <a:endParaRPr lang="ru-RU" sz="1600" b="1" cap="all" spc="250" dirty="0" smtClean="0"/>
          </a:p>
        </p:txBody>
      </p:sp>
      <p:pic>
        <p:nvPicPr>
          <p:cNvPr id="7" name="Рисунок 6"/>
          <p:cNvPicPr/>
          <p:nvPr/>
        </p:nvPicPr>
        <p:blipFill>
          <a:blip r:embed="rId3" cstate="print"/>
          <a:srcRect/>
          <a:stretch>
            <a:fillRect/>
          </a:stretch>
        </p:blipFill>
        <p:spPr bwMode="auto">
          <a:xfrm>
            <a:off x="7740352" y="4941168"/>
            <a:ext cx="1165694" cy="117679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p:txBody>
          <a:bodyPr>
            <a:normAutofit fontScale="92500" lnSpcReduction="10000"/>
          </a:bodyPr>
          <a:lstStyle/>
          <a:p>
            <a:pPr algn="just"/>
            <a:r>
              <a:rPr lang="uk-UA" dirty="0" smtClean="0">
                <a:latin typeface="Book Antiqua" pitchFamily="18" charset="0"/>
              </a:rPr>
              <a:t>Середньострокових/ довгострокових планів по утриманню автомобільних доріг міста (поточні (ямкові) та капітальні ремонти) не існує. Розпорядник керується тільки складеними оперативними на бюджетний рік планами закупівель</a:t>
            </a:r>
            <a:r>
              <a:rPr lang="uk-UA" dirty="0" smtClean="0">
                <a:latin typeface="Book Antiqua" pitchFamily="18" charset="0"/>
              </a:rPr>
              <a:t>.</a:t>
            </a:r>
          </a:p>
          <a:p>
            <a:pPr algn="just"/>
            <a:r>
              <a:rPr lang="uk-UA" dirty="0" smtClean="0">
                <a:latin typeface="Book Antiqua" pitchFamily="18" charset="0"/>
              </a:rPr>
              <a:t>Відсутні технічні паспорти доріг та вулиць населених пунктів ОТГ: </a:t>
            </a:r>
          </a:p>
          <a:p>
            <a:pPr algn="just">
              <a:buNone/>
            </a:pPr>
            <a:endParaRPr lang="uk-UA" i="1" dirty="0" smtClean="0">
              <a:latin typeface="Book Antiqua" pitchFamily="18" charset="0"/>
            </a:endParaRPr>
          </a:p>
          <a:p>
            <a:pPr algn="just">
              <a:buNone/>
            </a:pPr>
            <a:r>
              <a:rPr lang="uk-UA" i="1" dirty="0" smtClean="0">
                <a:latin typeface="Book Antiqua" pitchFamily="18" charset="0"/>
              </a:rPr>
              <a:t>Наказ </a:t>
            </a:r>
            <a:r>
              <a:rPr lang="uk-UA" i="1" dirty="0" err="1" smtClean="0">
                <a:latin typeface="Book Antiqua" pitchFamily="18" charset="0"/>
              </a:rPr>
              <a:t>Мінрегіонбуду</a:t>
            </a:r>
            <a:r>
              <a:rPr lang="uk-UA" i="1" dirty="0" smtClean="0">
                <a:latin typeface="Book Antiqua" pitchFamily="18" charset="0"/>
              </a:rPr>
              <a:t> </a:t>
            </a:r>
            <a:r>
              <a:rPr lang="uk-UA" i="1" dirty="0" smtClean="0">
                <a:latin typeface="Book Antiqua" pitchFamily="18" charset="0"/>
              </a:rPr>
              <a:t>№</a:t>
            </a:r>
            <a:r>
              <a:rPr lang="uk-UA" i="1" dirty="0" smtClean="0">
                <a:latin typeface="Book Antiqua" pitchFamily="18" charset="0"/>
              </a:rPr>
              <a:t>54 від 14.02.12: </a:t>
            </a:r>
            <a:r>
              <a:rPr lang="uk-UA" i="1" dirty="0" err="1" smtClean="0">
                <a:latin typeface="Book Antiqua" pitchFamily="18" charset="0"/>
              </a:rPr>
              <a:t>“технічний</a:t>
            </a:r>
            <a:r>
              <a:rPr lang="uk-UA" i="1" dirty="0" smtClean="0">
                <a:latin typeface="Book Antiqua" pitchFamily="18" charset="0"/>
              </a:rPr>
              <a:t> </a:t>
            </a:r>
            <a:r>
              <a:rPr lang="uk-UA" i="1" dirty="0" smtClean="0">
                <a:latin typeface="Book Antiqua" pitchFamily="18" charset="0"/>
              </a:rPr>
              <a:t>облік і паспортизацію виконує </a:t>
            </a:r>
            <a:r>
              <a:rPr lang="uk-UA" i="1" dirty="0" err="1" smtClean="0">
                <a:latin typeface="Book Antiqua" pitchFamily="18" charset="0"/>
              </a:rPr>
              <a:t>балансоутримувач</a:t>
            </a:r>
            <a:r>
              <a:rPr lang="uk-UA" i="1" dirty="0" smtClean="0">
                <a:latin typeface="Book Antiqua" pitchFamily="18" charset="0"/>
              </a:rPr>
              <a:t> вулично-дорожньої мережі.</a:t>
            </a:r>
          </a:p>
          <a:p>
            <a:pPr algn="just"/>
            <a:endParaRPr lang="uk-UA" dirty="0" smtClean="0">
              <a:latin typeface="Book Antiqua" pitchFamily="18" charset="0"/>
            </a:endParaRPr>
          </a:p>
          <a:p>
            <a:pPr algn="just"/>
            <a:endParaRPr lang="ru-RU" dirty="0">
              <a:latin typeface="Book Antiqua" pitchFamily="18" charset="0"/>
            </a:endParaRPr>
          </a:p>
        </p:txBody>
      </p:sp>
      <p:sp>
        <p:nvSpPr>
          <p:cNvPr id="6" name="Заголовок 1"/>
          <p:cNvSpPr txBox="1">
            <a:spLocks/>
          </p:cNvSpPr>
          <p:nvPr/>
        </p:nvSpPr>
        <p:spPr>
          <a:xfrm>
            <a:off x="179512" y="332656"/>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uk-UA" sz="2400" b="1" i="0" u="none" strike="noStrike" kern="1200" cap="none" spc="0" normalizeH="0" baseline="0" noProof="0" dirty="0" err="1" smtClean="0">
                <a:ln>
                  <a:noFill/>
                </a:ln>
                <a:effectLst>
                  <a:outerShdw blurRad="31750" dist="25400" dir="5400000" algn="tl" rotWithShape="0">
                    <a:srgbClr val="000000">
                      <a:alpha val="25000"/>
                    </a:srgbClr>
                  </a:outerShdw>
                </a:effectLst>
                <a:uLnTx/>
                <a:uFillTx/>
                <a:latin typeface="+mj-lt"/>
                <a:ea typeface="+mj-ea"/>
                <a:cs typeface="+mj-cs"/>
              </a:rPr>
              <a:t>Коблівська</a:t>
            </a:r>
            <a:r>
              <a:rPr lang="uk-UA" sz="2400" b="1" dirty="0" smtClean="0">
                <a:effectLst>
                  <a:outerShdw blurRad="31750" dist="25400" dir="5400000" algn="tl" rotWithShape="0">
                    <a:srgbClr val="000000">
                      <a:alpha val="25000"/>
                    </a:srgbClr>
                  </a:outerShdw>
                </a:effectLst>
                <a:latin typeface="+mj-lt"/>
                <a:ea typeface="+mj-ea"/>
                <a:cs typeface="+mj-cs"/>
              </a:rPr>
              <a:t>/</a:t>
            </a:r>
            <a:r>
              <a:rPr lang="uk-UA" sz="2400" b="1" dirty="0" err="1" smtClean="0">
                <a:effectLst>
                  <a:outerShdw blurRad="31750" dist="25400" dir="5400000" algn="tl" rotWithShape="0">
                    <a:srgbClr val="000000">
                      <a:alpha val="25000"/>
                    </a:srgbClr>
                  </a:outerShdw>
                </a:effectLst>
                <a:latin typeface="+mj-lt"/>
                <a:ea typeface="+mj-ea"/>
                <a:cs typeface="+mj-cs"/>
              </a:rPr>
              <a:t>Березанська</a:t>
            </a:r>
            <a:r>
              <a:rPr kumimoji="0" lang="uk-UA" sz="24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ОТГ (основні висновки</a:t>
            </a:r>
            <a:r>
              <a:rPr kumimoji="0" lang="uk-UA" sz="24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a:t>
            </a:r>
            <a:endParaRPr kumimoji="0" lang="ru-RU" sz="2400" b="1" i="0" u="none" strike="noStrike" kern="1200" cap="none" spc="0" normalizeH="0" baseline="0" noProof="0" dirty="0">
              <a:ln>
                <a:noFill/>
              </a:ln>
              <a:effectLst>
                <a:outerShdw blurRad="31750" dist="25400" dir="5400000" algn="tl" rotWithShape="0">
                  <a:srgbClr val="000000">
                    <a:alpha val="25000"/>
                  </a:srgbClr>
                </a:outerShdw>
              </a:effectLst>
              <a:uLnTx/>
              <a:uFillTx/>
              <a:latin typeface="+mj-lt"/>
              <a:ea typeface="+mj-ea"/>
              <a:cs typeface="+mj-cs"/>
            </a:endParaRPr>
          </a:p>
        </p:txBody>
      </p:sp>
      <p:sp>
        <p:nvSpPr>
          <p:cNvPr id="5" name="Прямоугольник 4"/>
          <p:cNvSpPr/>
          <p:nvPr/>
        </p:nvSpPr>
        <p:spPr>
          <a:xfrm>
            <a:off x="3239344" y="0"/>
            <a:ext cx="5904656" cy="338554"/>
          </a:xfrm>
          <a:prstGeom prst="rect">
            <a:avLst/>
          </a:prstGeom>
        </p:spPr>
        <p:txBody>
          <a:bodyPr wrap="square">
            <a:spAutoFit/>
          </a:bodyPr>
          <a:lstStyle/>
          <a:p>
            <a:pPr lvl="0" algn="r">
              <a:spcBef>
                <a:spcPct val="20000"/>
              </a:spcBef>
              <a:buClr>
                <a:srgbClr val="D16349"/>
              </a:buClr>
              <a:buSzPct val="85000"/>
            </a:pPr>
            <a:r>
              <a:rPr lang="en-US" sz="1600" b="1" cap="all" spc="250" dirty="0" smtClean="0"/>
              <a:t>#</a:t>
            </a:r>
            <a:r>
              <a:rPr lang="uk-UA" sz="1600" b="1" cap="all" spc="250" dirty="0" err="1" smtClean="0"/>
              <a:t>ГромадськаПрефектура</a:t>
            </a:r>
            <a:endParaRPr lang="ru-RU" sz="1600" b="1" cap="all" spc="25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Autofit/>
          </a:bodyPr>
          <a:lstStyle/>
          <a:p>
            <a:pPr algn="just">
              <a:buNone/>
            </a:pPr>
            <a:r>
              <a:rPr lang="uk-UA" sz="2200" b="1" dirty="0" err="1" smtClean="0">
                <a:solidFill>
                  <a:schemeClr val="tx2"/>
                </a:solidFill>
                <a:effectLst>
                  <a:outerShdw blurRad="31750" dist="25400" dir="5400000" algn="tl" rotWithShape="0">
                    <a:srgbClr val="000000">
                      <a:alpha val="25000"/>
                    </a:srgbClr>
                  </a:outerShdw>
                </a:effectLst>
              </a:rPr>
              <a:t>Коблівська</a:t>
            </a:r>
            <a:r>
              <a:rPr lang="uk-UA" sz="2200" b="1" dirty="0" smtClean="0">
                <a:solidFill>
                  <a:schemeClr val="tx2"/>
                </a:solidFill>
                <a:effectLst>
                  <a:outerShdw blurRad="31750" dist="25400" dir="5400000" algn="tl" rotWithShape="0">
                    <a:srgbClr val="000000">
                      <a:alpha val="25000"/>
                    </a:srgbClr>
                  </a:outerShdw>
                </a:effectLst>
              </a:rPr>
              <a:t> ОТГ</a:t>
            </a:r>
          </a:p>
          <a:p>
            <a:pPr algn="just">
              <a:buNone/>
            </a:pPr>
            <a:r>
              <a:rPr lang="uk-UA" sz="4000" dirty="0" smtClean="0">
                <a:solidFill>
                  <a:srgbClr val="00B050"/>
                </a:solidFill>
                <a:latin typeface="Book Antiqua" pitchFamily="18" charset="0"/>
              </a:rPr>
              <a:t>+</a:t>
            </a:r>
            <a:r>
              <a:rPr lang="uk-UA" sz="2500" dirty="0" smtClean="0">
                <a:latin typeface="Book Antiqua" pitchFamily="18" charset="0"/>
              </a:rPr>
              <a:t> </a:t>
            </a:r>
            <a:r>
              <a:rPr lang="uk-UA" sz="2500" dirty="0" smtClean="0">
                <a:latin typeface="Book Antiqua" pitchFamily="18" charset="0"/>
              </a:rPr>
              <a:t>Всі закупівлі проведені з використання електронної системи Прозоро</a:t>
            </a:r>
          </a:p>
          <a:p>
            <a:pPr algn="just">
              <a:buNone/>
            </a:pPr>
            <a:r>
              <a:rPr lang="uk-UA" sz="4000" b="1" dirty="0" smtClean="0">
                <a:solidFill>
                  <a:srgbClr val="FF0000"/>
                </a:solidFill>
                <a:latin typeface="Book Antiqua" pitchFamily="18" charset="0"/>
              </a:rPr>
              <a:t>-</a:t>
            </a:r>
            <a:r>
              <a:rPr lang="uk-UA" sz="4000" dirty="0" smtClean="0">
                <a:solidFill>
                  <a:srgbClr val="FF0000"/>
                </a:solidFill>
                <a:latin typeface="Book Antiqua" pitchFamily="18" charset="0"/>
              </a:rPr>
              <a:t> </a:t>
            </a:r>
            <a:r>
              <a:rPr lang="uk-UA" sz="2500" dirty="0" smtClean="0">
                <a:latin typeface="Book Antiqua" pitchFamily="18" charset="0"/>
              </a:rPr>
              <a:t>Виклик </a:t>
            </a:r>
            <a:r>
              <a:rPr lang="uk-UA" sz="2500" dirty="0" smtClean="0">
                <a:latin typeface="Book Antiqua" pitchFamily="18" charset="0"/>
              </a:rPr>
              <a:t>штучної монополізації ринку постачальників відповідних послуг:</a:t>
            </a:r>
          </a:p>
          <a:p>
            <a:pPr algn="just">
              <a:buNone/>
            </a:pPr>
            <a:r>
              <a:rPr lang="uk-UA" sz="2400" b="1" dirty="0" err="1" smtClean="0">
                <a:solidFill>
                  <a:schemeClr val="tx2"/>
                </a:solidFill>
                <a:effectLst>
                  <a:outerShdw blurRad="31750" dist="25400" dir="5400000" algn="tl" rotWithShape="0">
                    <a:srgbClr val="000000">
                      <a:alpha val="25000"/>
                    </a:srgbClr>
                  </a:outerShdw>
                </a:effectLst>
              </a:rPr>
              <a:t>Березанська</a:t>
            </a:r>
            <a:r>
              <a:rPr lang="uk-UA" sz="2400" b="1" dirty="0" smtClean="0">
                <a:solidFill>
                  <a:schemeClr val="tx2"/>
                </a:solidFill>
                <a:effectLst>
                  <a:outerShdw blurRad="31750" dist="25400" dir="5400000" algn="tl" rotWithShape="0">
                    <a:srgbClr val="000000">
                      <a:alpha val="25000"/>
                    </a:srgbClr>
                  </a:outerShdw>
                </a:effectLst>
              </a:rPr>
              <a:t> ОТГ</a:t>
            </a:r>
          </a:p>
          <a:p>
            <a:pPr algn="just">
              <a:buNone/>
            </a:pPr>
            <a:r>
              <a:rPr lang="uk-UA" sz="4000" b="1" dirty="0" smtClean="0">
                <a:solidFill>
                  <a:srgbClr val="FF0000"/>
                </a:solidFill>
                <a:latin typeface="Book Antiqua" pitchFamily="18" charset="0"/>
              </a:rPr>
              <a:t>-</a:t>
            </a:r>
            <a:r>
              <a:rPr lang="uk-UA" sz="2400" dirty="0" smtClean="0">
                <a:solidFill>
                  <a:srgbClr val="FF0000"/>
                </a:solidFill>
                <a:latin typeface="Book Antiqua" pitchFamily="18" charset="0"/>
              </a:rPr>
              <a:t> </a:t>
            </a:r>
            <a:r>
              <a:rPr lang="uk-UA" sz="2400" dirty="0" smtClean="0">
                <a:solidFill>
                  <a:srgbClr val="FF0000"/>
                </a:solidFill>
                <a:latin typeface="Book Antiqua" pitchFamily="18" charset="0"/>
              </a:rPr>
              <a:t> </a:t>
            </a:r>
            <a:r>
              <a:rPr lang="uk-UA" sz="2400" dirty="0" smtClean="0">
                <a:latin typeface="Book Antiqua" pitchFamily="18" charset="0"/>
              </a:rPr>
              <a:t>Всі </a:t>
            </a:r>
            <a:r>
              <a:rPr lang="uk-UA" sz="2400" dirty="0" smtClean="0">
                <a:latin typeface="Book Antiqua" pitchFamily="18" charset="0"/>
              </a:rPr>
              <a:t>закупівлі без використання електронної системи</a:t>
            </a:r>
          </a:p>
          <a:p>
            <a:pPr algn="just">
              <a:buNone/>
            </a:pPr>
            <a:endParaRPr lang="uk-UA" sz="2500" dirty="0" smtClean="0">
              <a:latin typeface="Book Antiqua" pitchFamily="18" charset="0"/>
            </a:endParaRPr>
          </a:p>
        </p:txBody>
      </p:sp>
      <p:sp>
        <p:nvSpPr>
          <p:cNvPr id="5" name="Заголовок 1"/>
          <p:cNvSpPr txBox="1">
            <a:spLocks/>
          </p:cNvSpPr>
          <p:nvPr/>
        </p:nvSpPr>
        <p:spPr>
          <a:xfrm>
            <a:off x="179512" y="476672"/>
            <a:ext cx="8784976" cy="1143000"/>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uk-UA" sz="2400" b="1" i="0" u="none" strike="noStrike" kern="1200" cap="none" spc="0" normalizeH="0" baseline="0" noProof="0" dirty="0" err="1" smtClean="0">
                <a:ln>
                  <a:noFill/>
                </a:ln>
                <a:effectLst>
                  <a:outerShdw blurRad="31750" dist="25400" dir="5400000" algn="tl" rotWithShape="0">
                    <a:srgbClr val="000000">
                      <a:alpha val="25000"/>
                    </a:srgbClr>
                  </a:outerShdw>
                </a:effectLst>
                <a:uLnTx/>
                <a:uFillTx/>
                <a:latin typeface="+mj-lt"/>
                <a:ea typeface="+mj-ea"/>
                <a:cs typeface="+mj-cs"/>
              </a:rPr>
              <a:t>Коблівська</a:t>
            </a:r>
            <a:r>
              <a:rPr kumimoji="0" lang="uk-UA" sz="24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a:t>
            </a:r>
            <a:r>
              <a:rPr kumimoji="0" lang="uk-UA" sz="2400" b="1" i="0" u="none" strike="noStrike" kern="1200" cap="none" spc="0" normalizeH="0" baseline="0" noProof="0" dirty="0" err="1" smtClean="0">
                <a:ln>
                  <a:noFill/>
                </a:ln>
                <a:effectLst>
                  <a:outerShdw blurRad="31750" dist="25400" dir="5400000" algn="tl" rotWithShape="0">
                    <a:srgbClr val="000000">
                      <a:alpha val="25000"/>
                    </a:srgbClr>
                  </a:outerShdw>
                </a:effectLst>
                <a:uLnTx/>
                <a:uFillTx/>
                <a:latin typeface="+mj-lt"/>
                <a:ea typeface="+mj-ea"/>
                <a:cs typeface="+mj-cs"/>
              </a:rPr>
              <a:t>Березанська</a:t>
            </a:r>
            <a:r>
              <a:rPr kumimoji="0" lang="uk-UA" sz="24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  </a:t>
            </a:r>
            <a:r>
              <a:rPr kumimoji="0" lang="uk-UA" sz="24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ОТГ </a:t>
            </a:r>
            <a:r>
              <a:rPr kumimoji="0" lang="uk-UA" sz="24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(основні висновки</a:t>
            </a:r>
            <a:r>
              <a:rPr kumimoji="0" lang="uk-UA" sz="24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a:t>
            </a:r>
            <a:endParaRPr kumimoji="0" lang="ru-RU" sz="2400" b="1" i="0" u="none" strike="noStrike" kern="1200" cap="none" spc="0" normalizeH="0" baseline="0" noProof="0" dirty="0">
              <a:ln>
                <a:noFill/>
              </a:ln>
              <a:effectLst>
                <a:outerShdw blurRad="31750" dist="25400" dir="5400000" algn="tl" rotWithShape="0">
                  <a:srgbClr val="000000">
                    <a:alpha val="25000"/>
                  </a:srgbClr>
                </a:outerShdw>
              </a:effectLst>
              <a:uLnTx/>
              <a:uFillTx/>
              <a:latin typeface="+mj-lt"/>
              <a:ea typeface="+mj-ea"/>
              <a:cs typeface="+mj-cs"/>
            </a:endParaRPr>
          </a:p>
        </p:txBody>
      </p:sp>
      <p:sp>
        <p:nvSpPr>
          <p:cNvPr id="6" name="Прямоугольник 5"/>
          <p:cNvSpPr/>
          <p:nvPr/>
        </p:nvSpPr>
        <p:spPr>
          <a:xfrm>
            <a:off x="3239344" y="0"/>
            <a:ext cx="5904656" cy="338554"/>
          </a:xfrm>
          <a:prstGeom prst="rect">
            <a:avLst/>
          </a:prstGeom>
        </p:spPr>
        <p:txBody>
          <a:bodyPr wrap="square">
            <a:spAutoFit/>
          </a:bodyPr>
          <a:lstStyle/>
          <a:p>
            <a:pPr lvl="0" algn="r">
              <a:spcBef>
                <a:spcPct val="20000"/>
              </a:spcBef>
              <a:buClr>
                <a:srgbClr val="D16349"/>
              </a:buClr>
              <a:buSzPct val="85000"/>
            </a:pPr>
            <a:r>
              <a:rPr lang="en-US" sz="1600" b="1" cap="all" spc="250" dirty="0" smtClean="0"/>
              <a:t>#</a:t>
            </a:r>
            <a:r>
              <a:rPr lang="uk-UA" sz="1600" b="1" cap="all" spc="250" dirty="0" err="1" smtClean="0"/>
              <a:t>ГромадськаПрефектура</a:t>
            </a:r>
            <a:endParaRPr lang="ru-RU" sz="1600" b="1" cap="all" spc="25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None/>
            </a:pPr>
            <a:r>
              <a:rPr lang="uk-UA" dirty="0" smtClean="0">
                <a:latin typeface="Book Antiqua" pitchFamily="18" charset="0"/>
              </a:rPr>
              <a:t>Проведення </a:t>
            </a:r>
            <a:r>
              <a:rPr lang="uk-UA" dirty="0" smtClean="0">
                <a:latin typeface="Book Antiqua" pitchFamily="18" charset="0"/>
              </a:rPr>
              <a:t>закупівель ремонтів </a:t>
            </a:r>
            <a:r>
              <a:rPr lang="uk-UA" dirty="0" smtClean="0">
                <a:latin typeface="Book Antiqua" pitchFamily="18" charset="0"/>
              </a:rPr>
              <a:t>в неналежний період для виконання </a:t>
            </a:r>
            <a:r>
              <a:rPr lang="uk-UA" dirty="0" smtClean="0">
                <a:latin typeface="Book Antiqua" pitchFamily="18" charset="0"/>
              </a:rPr>
              <a:t>дорожніх </a:t>
            </a:r>
            <a:r>
              <a:rPr lang="uk-UA" dirty="0" smtClean="0">
                <a:latin typeface="Book Antiqua" pitchFamily="18" charset="0"/>
              </a:rPr>
              <a:t>робіт</a:t>
            </a:r>
            <a:r>
              <a:rPr lang="uk-UA" dirty="0" smtClean="0">
                <a:latin typeface="Book Antiqua" pitchFamily="18" charset="0"/>
              </a:rPr>
              <a:t> </a:t>
            </a:r>
            <a:r>
              <a:rPr lang="uk-UA" dirty="0" smtClean="0">
                <a:latin typeface="Book Antiqua" pitchFamily="18" charset="0"/>
              </a:rPr>
              <a:t>– листопад-грудень . Порушення норм </a:t>
            </a:r>
            <a:r>
              <a:rPr lang="uk-UA" i="1" dirty="0" smtClean="0">
                <a:latin typeface="Book Antiqua" pitchFamily="18" charset="0"/>
              </a:rPr>
              <a:t>Наказу </a:t>
            </a:r>
            <a:r>
              <a:rPr lang="uk-UA" i="1" dirty="0" err="1" smtClean="0">
                <a:latin typeface="Book Antiqua" pitchFamily="18" charset="0"/>
              </a:rPr>
              <a:t>Мінрегіонбуду</a:t>
            </a:r>
            <a:r>
              <a:rPr lang="uk-UA" i="1" dirty="0" smtClean="0">
                <a:latin typeface="Book Antiqua" pitchFamily="18" charset="0"/>
              </a:rPr>
              <a:t> №54 від 14.02.12</a:t>
            </a:r>
            <a:endParaRPr lang="uk-UA" dirty="0" smtClean="0">
              <a:latin typeface="Book Antiqua" pitchFamily="18" charset="0"/>
            </a:endParaRPr>
          </a:p>
          <a:p>
            <a:pPr>
              <a:buNone/>
            </a:pPr>
            <a:endParaRPr lang="uk-UA" dirty="0" smtClean="0">
              <a:latin typeface="Book Antiqua" pitchFamily="18" charset="0"/>
            </a:endParaRPr>
          </a:p>
          <a:p>
            <a:pPr>
              <a:buNone/>
            </a:pPr>
            <a:r>
              <a:rPr lang="uk-UA" dirty="0" smtClean="0">
                <a:latin typeface="Book Antiqua" pitchFamily="18" charset="0"/>
              </a:rPr>
              <a:t>Заходи </a:t>
            </a:r>
            <a:r>
              <a:rPr lang="uk-UA" dirty="0" smtClean="0">
                <a:latin typeface="Book Antiqua" pitchFamily="18" charset="0"/>
              </a:rPr>
              <a:t>контролю </a:t>
            </a:r>
            <a:r>
              <a:rPr lang="uk-UA" dirty="0" smtClean="0">
                <a:latin typeface="Book Antiqua" pitchFamily="18" charset="0"/>
              </a:rPr>
              <a:t>відсутні:</a:t>
            </a:r>
            <a:endParaRPr lang="uk-UA" dirty="0" smtClean="0">
              <a:latin typeface="Book Antiqua" pitchFamily="18" charset="0"/>
            </a:endParaRPr>
          </a:p>
          <a:p>
            <a:pPr>
              <a:buFontTx/>
              <a:buChar char="-"/>
            </a:pPr>
            <a:r>
              <a:rPr lang="uk-UA" dirty="0" smtClean="0">
                <a:latin typeface="Book Antiqua" pitchFamily="18" charset="0"/>
              </a:rPr>
              <a:t>Відсутня інформація щодо претензійної роботи з боку ГРБК та депутатського корпусу</a:t>
            </a:r>
          </a:p>
          <a:p>
            <a:pPr>
              <a:buNone/>
            </a:pPr>
            <a:endParaRPr lang="uk-UA" dirty="0" smtClean="0">
              <a:latin typeface="Book Antiqua" pitchFamily="18" charset="0"/>
            </a:endParaRPr>
          </a:p>
          <a:p>
            <a:pPr>
              <a:buNone/>
            </a:pPr>
            <a:endParaRPr lang="uk-UA" dirty="0" smtClean="0">
              <a:latin typeface="Book Antiqua" pitchFamily="18" charset="0"/>
            </a:endParaRPr>
          </a:p>
        </p:txBody>
      </p:sp>
      <p:sp>
        <p:nvSpPr>
          <p:cNvPr id="5" name="Заголовок 1"/>
          <p:cNvSpPr txBox="1">
            <a:spLocks/>
          </p:cNvSpPr>
          <p:nvPr/>
        </p:nvSpPr>
        <p:spPr>
          <a:xfrm>
            <a:off x="179512" y="404664"/>
            <a:ext cx="864096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uk-UA" sz="2400" b="1" i="0" u="none" strike="noStrike" kern="1200" cap="none" spc="0" normalizeH="0" baseline="0" noProof="0" dirty="0" err="1" smtClean="0">
                <a:ln>
                  <a:noFill/>
                </a:ln>
                <a:effectLst>
                  <a:outerShdw blurRad="31750" dist="25400" dir="5400000" algn="tl" rotWithShape="0">
                    <a:srgbClr val="000000">
                      <a:alpha val="25000"/>
                    </a:srgbClr>
                  </a:outerShdw>
                </a:effectLst>
                <a:uLnTx/>
                <a:uFillTx/>
                <a:latin typeface="+mj-lt"/>
                <a:ea typeface="+mj-ea"/>
                <a:cs typeface="+mj-cs"/>
              </a:rPr>
              <a:t>Коблівська</a:t>
            </a:r>
            <a:r>
              <a:rPr kumimoji="0" lang="uk-UA" sz="24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a:t>
            </a:r>
            <a:r>
              <a:rPr kumimoji="0" lang="uk-UA" sz="2400" b="1" i="0" u="none" strike="noStrike" kern="1200" cap="none" spc="0" normalizeH="0" baseline="0" noProof="0" dirty="0" err="1" smtClean="0">
                <a:ln>
                  <a:noFill/>
                </a:ln>
                <a:effectLst>
                  <a:outerShdw blurRad="31750" dist="25400" dir="5400000" algn="tl" rotWithShape="0">
                    <a:srgbClr val="000000">
                      <a:alpha val="25000"/>
                    </a:srgbClr>
                  </a:outerShdw>
                </a:effectLst>
                <a:uLnTx/>
                <a:uFillTx/>
                <a:latin typeface="+mj-lt"/>
                <a:ea typeface="+mj-ea"/>
                <a:cs typeface="+mj-cs"/>
              </a:rPr>
              <a:t>Березанська</a:t>
            </a:r>
            <a:r>
              <a:rPr kumimoji="0" lang="uk-UA" sz="24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 </a:t>
            </a:r>
            <a:r>
              <a:rPr kumimoji="0" lang="uk-UA" sz="24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ОТГ </a:t>
            </a:r>
            <a:r>
              <a:rPr kumimoji="0" lang="uk-UA" sz="24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(основні висновки</a:t>
            </a:r>
            <a:r>
              <a:rPr kumimoji="0" lang="uk-UA" sz="24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a:t>
            </a:r>
            <a:endParaRPr kumimoji="0" lang="ru-RU" sz="2400" b="1" i="0" u="none" strike="noStrike" kern="1200" cap="none" spc="0" normalizeH="0" baseline="0" noProof="0" dirty="0">
              <a:ln>
                <a:noFill/>
              </a:ln>
              <a:effectLst>
                <a:outerShdw blurRad="31750" dist="25400" dir="5400000" algn="tl" rotWithShape="0">
                  <a:srgbClr val="000000">
                    <a:alpha val="25000"/>
                  </a:srgbClr>
                </a:outerShdw>
              </a:effectLst>
              <a:uLnTx/>
              <a:uFillTx/>
              <a:latin typeface="+mj-lt"/>
              <a:ea typeface="+mj-ea"/>
              <a:cs typeface="+mj-cs"/>
            </a:endParaRPr>
          </a:p>
        </p:txBody>
      </p:sp>
      <p:sp>
        <p:nvSpPr>
          <p:cNvPr id="4" name="Прямоугольник 3"/>
          <p:cNvSpPr/>
          <p:nvPr/>
        </p:nvSpPr>
        <p:spPr>
          <a:xfrm>
            <a:off x="3239344" y="0"/>
            <a:ext cx="5904656" cy="338554"/>
          </a:xfrm>
          <a:prstGeom prst="rect">
            <a:avLst/>
          </a:prstGeom>
        </p:spPr>
        <p:txBody>
          <a:bodyPr wrap="square">
            <a:spAutoFit/>
          </a:bodyPr>
          <a:lstStyle/>
          <a:p>
            <a:pPr lvl="0" algn="r">
              <a:spcBef>
                <a:spcPct val="20000"/>
              </a:spcBef>
              <a:buClr>
                <a:srgbClr val="D16349"/>
              </a:buClr>
              <a:buSzPct val="85000"/>
            </a:pPr>
            <a:r>
              <a:rPr lang="en-US" sz="1600" b="1" cap="all" spc="250" dirty="0" smtClean="0"/>
              <a:t>#</a:t>
            </a:r>
            <a:r>
              <a:rPr lang="uk-UA" sz="1600" b="1" cap="all" spc="250" dirty="0" err="1" smtClean="0"/>
              <a:t>ГромадськаПрефектура</a:t>
            </a:r>
            <a:endParaRPr lang="ru-RU" sz="1600" b="1" cap="all" spc="25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548680"/>
            <a:ext cx="8229600" cy="706090"/>
          </a:xfrm>
        </p:spPr>
        <p:txBody>
          <a:bodyPr>
            <a:normAutofit/>
          </a:bodyPr>
          <a:lstStyle/>
          <a:p>
            <a:pPr algn="l"/>
            <a:r>
              <a:rPr lang="uk-UA" b="1" dirty="0" smtClean="0">
                <a:solidFill>
                  <a:schemeClr val="tx1"/>
                </a:solidFill>
                <a:latin typeface="Book Antiqua" pitchFamily="18" charset="0"/>
              </a:rPr>
              <a:t>ПРОПОЗИЦІЇ (загальні)</a:t>
            </a:r>
            <a:endParaRPr lang="ru-RU" b="1" dirty="0">
              <a:solidFill>
                <a:schemeClr val="tx1"/>
              </a:solidFill>
              <a:latin typeface="Book Antiqua" pitchFamily="18" charset="0"/>
            </a:endParaRPr>
          </a:p>
        </p:txBody>
      </p:sp>
      <p:sp>
        <p:nvSpPr>
          <p:cNvPr id="3" name="Содержимое 2"/>
          <p:cNvSpPr>
            <a:spLocks noGrp="1"/>
          </p:cNvSpPr>
          <p:nvPr>
            <p:ph sz="quarter" idx="1"/>
          </p:nvPr>
        </p:nvSpPr>
        <p:spPr>
          <a:xfrm>
            <a:off x="0" y="1340768"/>
            <a:ext cx="8697144" cy="5098571"/>
          </a:xfrm>
        </p:spPr>
        <p:txBody>
          <a:bodyPr>
            <a:normAutofit lnSpcReduction="10000"/>
          </a:bodyPr>
          <a:lstStyle/>
          <a:p>
            <a:pPr marL="907542" lvl="1" indent="-514350">
              <a:buAutoNum type="arabicPeriod"/>
            </a:pPr>
            <a:r>
              <a:rPr lang="uk-UA" sz="2800" b="1" dirty="0" smtClean="0">
                <a:solidFill>
                  <a:schemeClr val="tx1"/>
                </a:solidFill>
                <a:latin typeface="Book Antiqua" pitchFamily="18" charset="0"/>
              </a:rPr>
              <a:t>Розробка стратегії розвитку дорожньо-транспортної інфраструктури (окрема стратегічна ціль загального стратегічного плану)</a:t>
            </a:r>
          </a:p>
          <a:p>
            <a:pPr marL="907542" lvl="1" indent="-514350">
              <a:buAutoNum type="arabicPeriod"/>
            </a:pPr>
            <a:r>
              <a:rPr lang="uk-UA" sz="2800" b="1" dirty="0" smtClean="0">
                <a:solidFill>
                  <a:schemeClr val="tx1"/>
                </a:solidFill>
                <a:latin typeface="Book Antiqua" pitchFamily="18" charset="0"/>
              </a:rPr>
              <a:t>Розробка окремої галузевої програми</a:t>
            </a:r>
          </a:p>
          <a:p>
            <a:pPr marL="907542" lvl="1" indent="-514350">
              <a:buAutoNum type="arabicPeriod"/>
            </a:pPr>
            <a:r>
              <a:rPr lang="uk-UA" sz="2800" b="1" dirty="0" smtClean="0">
                <a:solidFill>
                  <a:schemeClr val="tx1"/>
                </a:solidFill>
                <a:latin typeface="Book Antiqua" pitchFamily="18" charset="0"/>
              </a:rPr>
              <a:t>Запровадження середньострокового планування ремонтних робіт</a:t>
            </a:r>
          </a:p>
          <a:p>
            <a:pPr marL="907542" lvl="1" indent="-514350">
              <a:buAutoNum type="arabicPeriod"/>
            </a:pPr>
            <a:r>
              <a:rPr lang="uk-UA" sz="2800" b="1" dirty="0" smtClean="0">
                <a:solidFill>
                  <a:schemeClr val="tx1"/>
                </a:solidFill>
                <a:latin typeface="Book Antiqua" pitchFamily="18" charset="0"/>
              </a:rPr>
              <a:t>Затвердження технічних паспортів </a:t>
            </a:r>
            <a:r>
              <a:rPr lang="uk-UA" sz="2800" b="1" dirty="0" smtClean="0">
                <a:solidFill>
                  <a:schemeClr val="tx1"/>
                </a:solidFill>
                <a:latin typeface="Book Antiqua" pitchFamily="18" charset="0"/>
              </a:rPr>
              <a:t>доріг та </a:t>
            </a:r>
            <a:r>
              <a:rPr lang="uk-UA" sz="2800" b="1" dirty="0" smtClean="0">
                <a:solidFill>
                  <a:schemeClr val="tx1"/>
                </a:solidFill>
                <a:latin typeface="Book Antiqua" pitchFamily="18" charset="0"/>
              </a:rPr>
              <a:t>розміщення їх на сайті </a:t>
            </a:r>
            <a:r>
              <a:rPr lang="uk-UA" sz="2800" b="1" dirty="0" smtClean="0">
                <a:solidFill>
                  <a:schemeClr val="tx1"/>
                </a:solidFill>
                <a:latin typeface="Book Antiqua" pitchFamily="18" charset="0"/>
              </a:rPr>
              <a:t>ОДА та ОТГ</a:t>
            </a:r>
            <a:endParaRPr lang="uk-UA" sz="2800" b="1" dirty="0" smtClean="0">
              <a:solidFill>
                <a:schemeClr val="tx1"/>
              </a:solidFill>
              <a:latin typeface="Book Antiqua" pitchFamily="18" charset="0"/>
            </a:endParaRPr>
          </a:p>
          <a:p>
            <a:pPr marL="907542" lvl="1" indent="-514350">
              <a:buAutoNum type="arabicPeriod"/>
            </a:pPr>
            <a:endParaRPr lang="uk-UA" sz="2800" b="1" dirty="0" smtClean="0">
              <a:solidFill>
                <a:schemeClr val="tx1"/>
              </a:solidFill>
              <a:latin typeface="Book Antiqua" pitchFamily="18" charset="0"/>
            </a:endParaRPr>
          </a:p>
          <a:p>
            <a:pPr lvl="1">
              <a:buNone/>
            </a:pPr>
            <a:r>
              <a:rPr lang="uk-UA" sz="2400" b="1" dirty="0" smtClean="0">
                <a:solidFill>
                  <a:schemeClr val="tx1"/>
                </a:solidFill>
              </a:rPr>
              <a:t> </a:t>
            </a:r>
            <a:endParaRPr lang="uk-UA" b="1" dirty="0" smtClean="0">
              <a:solidFill>
                <a:schemeClr val="tx1"/>
              </a:solidFill>
              <a:latin typeface="Book Antiqua" pitchFamily="18" charset="0"/>
            </a:endParaRPr>
          </a:p>
        </p:txBody>
      </p:sp>
      <p:sp>
        <p:nvSpPr>
          <p:cNvPr id="4" name="Прямоугольник 3"/>
          <p:cNvSpPr/>
          <p:nvPr/>
        </p:nvSpPr>
        <p:spPr>
          <a:xfrm>
            <a:off x="3239344" y="0"/>
            <a:ext cx="5904656" cy="338554"/>
          </a:xfrm>
          <a:prstGeom prst="rect">
            <a:avLst/>
          </a:prstGeom>
        </p:spPr>
        <p:txBody>
          <a:bodyPr wrap="square">
            <a:spAutoFit/>
          </a:bodyPr>
          <a:lstStyle/>
          <a:p>
            <a:pPr lvl="0" algn="r">
              <a:spcBef>
                <a:spcPct val="20000"/>
              </a:spcBef>
              <a:buClr>
                <a:srgbClr val="D16349"/>
              </a:buClr>
              <a:buSzPct val="85000"/>
            </a:pPr>
            <a:r>
              <a:rPr lang="en-US" sz="1600" b="1" cap="all" spc="250" dirty="0" smtClean="0"/>
              <a:t>#</a:t>
            </a:r>
            <a:r>
              <a:rPr lang="uk-UA" sz="1600" b="1" cap="all" spc="250" dirty="0" err="1" smtClean="0"/>
              <a:t>ГромадськаПрефектура</a:t>
            </a:r>
            <a:endParaRPr lang="ru-RU" sz="1600" b="1" cap="all" spc="25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229600" cy="706090"/>
          </a:xfrm>
        </p:spPr>
        <p:txBody>
          <a:bodyPr>
            <a:normAutofit/>
          </a:bodyPr>
          <a:lstStyle/>
          <a:p>
            <a:pPr algn="l"/>
            <a:r>
              <a:rPr lang="uk-UA" b="1" dirty="0" smtClean="0">
                <a:solidFill>
                  <a:schemeClr val="tx1"/>
                </a:solidFill>
                <a:latin typeface="Book Antiqua" pitchFamily="18" charset="0"/>
              </a:rPr>
              <a:t>ПРОПОЗИЦІЇ </a:t>
            </a:r>
            <a:r>
              <a:rPr lang="uk-UA" b="1" dirty="0" smtClean="0">
                <a:solidFill>
                  <a:schemeClr val="tx1"/>
                </a:solidFill>
                <a:latin typeface="Book Antiqua" pitchFamily="18" charset="0"/>
              </a:rPr>
              <a:t>(загальні)</a:t>
            </a:r>
            <a:endParaRPr lang="ru-RU" b="1" dirty="0">
              <a:solidFill>
                <a:schemeClr val="tx1"/>
              </a:solidFill>
              <a:latin typeface="Book Antiqua" pitchFamily="18" charset="0"/>
            </a:endParaRPr>
          </a:p>
        </p:txBody>
      </p:sp>
      <p:sp>
        <p:nvSpPr>
          <p:cNvPr id="3" name="Содержимое 2"/>
          <p:cNvSpPr>
            <a:spLocks noGrp="1"/>
          </p:cNvSpPr>
          <p:nvPr>
            <p:ph sz="quarter" idx="1"/>
          </p:nvPr>
        </p:nvSpPr>
        <p:spPr>
          <a:xfrm>
            <a:off x="467544" y="1759429"/>
            <a:ext cx="8229600" cy="5098571"/>
          </a:xfrm>
        </p:spPr>
        <p:txBody>
          <a:bodyPr>
            <a:normAutofit/>
          </a:bodyPr>
          <a:lstStyle/>
          <a:p>
            <a:pPr lvl="1" algn="just">
              <a:buNone/>
            </a:pPr>
            <a:endParaRPr lang="uk-UA" sz="2000" dirty="0" smtClean="0">
              <a:latin typeface="Book Antiqua" pitchFamily="18" charset="0"/>
            </a:endParaRPr>
          </a:p>
          <a:p>
            <a:pPr algn="just">
              <a:buNone/>
            </a:pPr>
            <a:r>
              <a:rPr lang="uk-UA" sz="2800" dirty="0" smtClean="0">
                <a:latin typeface="Book Antiqua" pitchFamily="18" charset="0"/>
              </a:rPr>
              <a:t>   </a:t>
            </a:r>
            <a:r>
              <a:rPr lang="uk-UA" sz="2800" dirty="0" smtClean="0">
                <a:latin typeface="Book Antiqua" pitchFamily="18" charset="0"/>
              </a:rPr>
              <a:t>5. </a:t>
            </a:r>
            <a:r>
              <a:rPr lang="uk-UA" sz="2800" b="1" dirty="0" smtClean="0">
                <a:solidFill>
                  <a:srgbClr val="FF0000"/>
                </a:solidFill>
                <a:latin typeface="Book Antiqua" pitchFamily="18" charset="0"/>
              </a:rPr>
              <a:t>Впровадження механізму співфінансування </a:t>
            </a:r>
            <a:r>
              <a:rPr lang="uk-UA" sz="2800" b="1" smtClean="0">
                <a:solidFill>
                  <a:srgbClr val="FF0000"/>
                </a:solidFill>
                <a:latin typeface="Book Antiqua" pitchFamily="18" charset="0"/>
              </a:rPr>
              <a:t>з </a:t>
            </a:r>
            <a:r>
              <a:rPr lang="uk-UA" sz="2800" b="1" smtClean="0">
                <a:solidFill>
                  <a:srgbClr val="FF0000"/>
                </a:solidFill>
                <a:latin typeface="Book Antiqua" pitchFamily="18" charset="0"/>
              </a:rPr>
              <a:t>МОДА/САД + ОМС </a:t>
            </a:r>
            <a:r>
              <a:rPr lang="uk-UA" sz="2800" b="1" dirty="0" smtClean="0">
                <a:solidFill>
                  <a:srgbClr val="FF0000"/>
                </a:solidFill>
                <a:latin typeface="Book Antiqua" pitchFamily="18" charset="0"/>
              </a:rPr>
              <a:t>проектів і програм </a:t>
            </a:r>
            <a:r>
              <a:rPr lang="uk-UA" sz="2800" b="1" dirty="0" smtClean="0">
                <a:solidFill>
                  <a:srgbClr val="FF0000"/>
                </a:solidFill>
                <a:latin typeface="Book Antiqua" pitchFamily="18" charset="0"/>
              </a:rPr>
              <a:t>по ремонту та утриманню дорожньо-транспортної інфраструктури</a:t>
            </a:r>
            <a:endParaRPr lang="uk-UA" b="1" dirty="0" smtClean="0">
              <a:solidFill>
                <a:srgbClr val="FF0000"/>
              </a:solidFill>
              <a:latin typeface="Book Antiqua" pitchFamily="18" charset="0"/>
            </a:endParaRPr>
          </a:p>
        </p:txBody>
      </p:sp>
      <p:sp>
        <p:nvSpPr>
          <p:cNvPr id="4" name="Прямоугольник 3"/>
          <p:cNvSpPr/>
          <p:nvPr/>
        </p:nvSpPr>
        <p:spPr>
          <a:xfrm>
            <a:off x="3239344" y="0"/>
            <a:ext cx="5904656" cy="338554"/>
          </a:xfrm>
          <a:prstGeom prst="rect">
            <a:avLst/>
          </a:prstGeom>
        </p:spPr>
        <p:txBody>
          <a:bodyPr wrap="square">
            <a:spAutoFit/>
          </a:bodyPr>
          <a:lstStyle/>
          <a:p>
            <a:pPr lvl="0" algn="r">
              <a:spcBef>
                <a:spcPct val="20000"/>
              </a:spcBef>
              <a:buClr>
                <a:srgbClr val="D16349"/>
              </a:buClr>
              <a:buSzPct val="85000"/>
            </a:pPr>
            <a:r>
              <a:rPr lang="en-US" sz="1600" b="1" cap="all" spc="250" dirty="0" smtClean="0"/>
              <a:t>#</a:t>
            </a:r>
            <a:r>
              <a:rPr lang="uk-UA" sz="1600" b="1" cap="all" spc="250" dirty="0" err="1" smtClean="0"/>
              <a:t>ГромадськаПрефектура</a:t>
            </a:r>
            <a:endParaRPr lang="ru-RU" sz="1600" b="1" cap="all" spc="25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76672"/>
            <a:ext cx="8534400" cy="758952"/>
          </a:xfrm>
        </p:spPr>
        <p:txBody>
          <a:bodyPr>
            <a:normAutofit/>
          </a:bodyPr>
          <a:lstStyle/>
          <a:p>
            <a:pPr algn="l"/>
            <a:r>
              <a:rPr lang="uk-UA" sz="3000" b="1" dirty="0" smtClean="0">
                <a:solidFill>
                  <a:schemeClr val="tx1"/>
                </a:solidFill>
                <a:latin typeface="Book Antiqua" pitchFamily="18" charset="0"/>
              </a:rPr>
              <a:t>МЕХАНІЗМ співфінансування (Підстави)</a:t>
            </a:r>
            <a:endParaRPr lang="ru-RU" sz="3000" b="1" dirty="0">
              <a:solidFill>
                <a:schemeClr val="tx1"/>
              </a:solidFill>
              <a:latin typeface="Book Antiqua" pitchFamily="18" charset="0"/>
            </a:endParaRPr>
          </a:p>
        </p:txBody>
      </p:sp>
      <p:sp>
        <p:nvSpPr>
          <p:cNvPr id="3" name="Содержимое 2"/>
          <p:cNvSpPr>
            <a:spLocks noGrp="1"/>
          </p:cNvSpPr>
          <p:nvPr>
            <p:ph sz="quarter" idx="1"/>
          </p:nvPr>
        </p:nvSpPr>
        <p:spPr/>
        <p:txBody>
          <a:bodyPr>
            <a:normAutofit/>
          </a:bodyPr>
          <a:lstStyle/>
          <a:p>
            <a:pPr>
              <a:buNone/>
            </a:pPr>
            <a:r>
              <a:rPr lang="ru-RU" b="1" dirty="0" err="1" smtClean="0"/>
              <a:t>Стаття</a:t>
            </a:r>
            <a:r>
              <a:rPr lang="ru-RU" b="1" dirty="0" smtClean="0"/>
              <a:t> 91 </a:t>
            </a:r>
            <a:r>
              <a:rPr lang="ru-RU" dirty="0" smtClean="0"/>
              <a:t>Бюджетного кодексу </a:t>
            </a:r>
            <a:r>
              <a:rPr lang="ru-RU" dirty="0" err="1" smtClean="0"/>
              <a:t>України</a:t>
            </a:r>
            <a:endParaRPr lang="ru-RU" dirty="0" smtClean="0"/>
          </a:p>
          <a:p>
            <a:pPr>
              <a:buNone/>
            </a:pPr>
            <a:r>
              <a:rPr lang="ru-RU" b="1" dirty="0" err="1" smtClean="0"/>
              <a:t>Стаття</a:t>
            </a:r>
            <a:r>
              <a:rPr lang="ru-RU" b="1" dirty="0" smtClean="0"/>
              <a:t> 20 </a:t>
            </a:r>
            <a:r>
              <a:rPr lang="ru-RU" dirty="0" smtClean="0"/>
              <a:t>Закону </a:t>
            </a:r>
            <a:r>
              <a:rPr lang="ru-RU" dirty="0" err="1" smtClean="0"/>
              <a:t>України</a:t>
            </a:r>
            <a:r>
              <a:rPr lang="ru-RU" dirty="0" smtClean="0"/>
              <a:t> «Про </a:t>
            </a:r>
            <a:r>
              <a:rPr lang="ru-RU" dirty="0" err="1" smtClean="0"/>
              <a:t>автомобільні</a:t>
            </a:r>
            <a:r>
              <a:rPr lang="ru-RU" dirty="0" smtClean="0"/>
              <a:t> дороги</a:t>
            </a:r>
            <a:r>
              <a:rPr lang="ru-RU" dirty="0" smtClean="0"/>
              <a:t>»</a:t>
            </a:r>
          </a:p>
          <a:p>
            <a:pPr>
              <a:buNone/>
            </a:pPr>
            <a:r>
              <a:rPr lang="uk-UA" b="1" dirty="0" smtClean="0"/>
              <a:t>Стаття 31 </a:t>
            </a:r>
            <a:r>
              <a:rPr lang="uk-UA" dirty="0" smtClean="0"/>
              <a:t>Закону України «Про місцеве самоврядування в Україні» </a:t>
            </a:r>
            <a:endParaRPr lang="uk-UA" dirty="0" smtClean="0"/>
          </a:p>
          <a:p>
            <a:pPr>
              <a:buNone/>
            </a:pPr>
            <a:r>
              <a:rPr lang="uk-UA" b="1" dirty="0" smtClean="0"/>
              <a:t>Стаття 44 </a:t>
            </a:r>
            <a:r>
              <a:rPr lang="uk-UA" dirty="0" smtClean="0"/>
              <a:t>Закону України «Про місцеве самоврядування в Україні» </a:t>
            </a:r>
          </a:p>
          <a:p>
            <a:pPr>
              <a:buNone/>
            </a:pPr>
            <a:endParaRPr lang="uk-UA" dirty="0" smtClean="0"/>
          </a:p>
          <a:p>
            <a:pPr>
              <a:buNone/>
            </a:pPr>
            <a:endParaRPr lang="ru-RU" dirty="0" smtClean="0"/>
          </a:p>
        </p:txBody>
      </p:sp>
      <p:sp>
        <p:nvSpPr>
          <p:cNvPr id="4" name="Прямоугольник 3"/>
          <p:cNvSpPr/>
          <p:nvPr/>
        </p:nvSpPr>
        <p:spPr>
          <a:xfrm>
            <a:off x="3239344" y="0"/>
            <a:ext cx="5904656" cy="338554"/>
          </a:xfrm>
          <a:prstGeom prst="rect">
            <a:avLst/>
          </a:prstGeom>
        </p:spPr>
        <p:txBody>
          <a:bodyPr wrap="square">
            <a:spAutoFit/>
          </a:bodyPr>
          <a:lstStyle/>
          <a:p>
            <a:pPr lvl="0" algn="r">
              <a:spcBef>
                <a:spcPct val="20000"/>
              </a:spcBef>
              <a:buClr>
                <a:srgbClr val="D16349"/>
              </a:buClr>
              <a:buSzPct val="85000"/>
            </a:pPr>
            <a:r>
              <a:rPr lang="en-US" sz="1600" b="1" cap="all" spc="250" dirty="0" smtClean="0"/>
              <a:t>#</a:t>
            </a:r>
            <a:r>
              <a:rPr lang="uk-UA" sz="1600" b="1" cap="all" spc="250" dirty="0" err="1" smtClean="0"/>
              <a:t>ГромадськаПрефектура</a:t>
            </a:r>
            <a:endParaRPr lang="ru-RU" sz="1600" b="1" cap="all" spc="25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МЕХАНІЗМ СПІВПРАЦІ НА УМОВАХ СПІВФІНАНСУВАННЯ</a:t>
            </a:r>
            <a:endParaRPr lang="ru-RU" dirty="0"/>
          </a:p>
        </p:txBody>
      </p:sp>
      <p:sp>
        <p:nvSpPr>
          <p:cNvPr id="4" name="Содержимое 3"/>
          <p:cNvSpPr>
            <a:spLocks noGrp="1"/>
          </p:cNvSpPr>
          <p:nvPr>
            <p:ph sz="quarter" idx="1"/>
          </p:nvPr>
        </p:nvSpPr>
        <p:spPr/>
        <p:txBody>
          <a:bodyPr>
            <a:normAutofit fontScale="70000" lnSpcReduction="20000"/>
          </a:bodyPr>
          <a:lstStyle/>
          <a:p>
            <a:pPr>
              <a:buNone/>
            </a:pPr>
            <a:r>
              <a:rPr lang="uk-UA" dirty="0" smtClean="0"/>
              <a:t>Крок 1</a:t>
            </a:r>
          </a:p>
          <a:p>
            <a:pPr>
              <a:buNone/>
            </a:pPr>
            <a:r>
              <a:rPr lang="uk-UA" dirty="0" smtClean="0"/>
              <a:t>Виконавчі органи сільських, селищних, міських рад, районні, обласні ради або відповідні державні адміністрації розглядають питання щодо необхідності покращення стану автомобільних доріг загального користування, визначають пріоритетні ділянки доріг загального користування (державного або місцевого значення), які мають важливе значення для діяльності відповідних об’єднаних територіальних громад (ОТГ) і потребують виконання дорожніх робіт, </a:t>
            </a:r>
          </a:p>
          <a:p>
            <a:pPr>
              <a:buNone/>
            </a:pPr>
            <a:endParaRPr lang="uk-UA" dirty="0" smtClean="0"/>
          </a:p>
          <a:p>
            <a:pPr>
              <a:buNone/>
            </a:pPr>
            <a:r>
              <a:rPr lang="uk-UA" dirty="0" smtClean="0"/>
              <a:t>Крок 2</a:t>
            </a:r>
          </a:p>
          <a:p>
            <a:pPr>
              <a:buNone/>
            </a:pPr>
            <a:r>
              <a:rPr lang="uk-UA" dirty="0" smtClean="0"/>
              <a:t>Запит до САД у відповідній області щодо надання інформації, необхідної для прийняття рішення про виділення коштів з місцевих бюджетів на виконання робіт на цих ділянках у поточному році (про види та обсяги робіт, які необхідно виконати на зазначених ділянках доріг для покращення їхнього стану, та передбачені видатки з Державного бюджету України чи інших джерел на виконання обсягів робіт на цих ділянках у поточному році).</a:t>
            </a:r>
            <a:endParaRPr lang="uk-U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МЕХАНІЗМ СПІВПРАЦІ НА УМОВАХ СПІВФІНАНСУВАННЯ</a:t>
            </a:r>
            <a:endParaRPr lang="ru-RU" dirty="0"/>
          </a:p>
        </p:txBody>
      </p:sp>
      <p:sp>
        <p:nvSpPr>
          <p:cNvPr id="4" name="Содержимое 3"/>
          <p:cNvSpPr>
            <a:spLocks noGrp="1"/>
          </p:cNvSpPr>
          <p:nvPr>
            <p:ph sz="quarter" idx="1"/>
          </p:nvPr>
        </p:nvSpPr>
        <p:spPr/>
        <p:txBody>
          <a:bodyPr>
            <a:normAutofit fontScale="85000" lnSpcReduction="20000"/>
          </a:bodyPr>
          <a:lstStyle/>
          <a:p>
            <a:pPr>
              <a:buNone/>
            </a:pPr>
            <a:r>
              <a:rPr lang="uk-UA" dirty="0" smtClean="0"/>
              <a:t>Крок 3</a:t>
            </a:r>
          </a:p>
          <a:p>
            <a:pPr>
              <a:buNone/>
            </a:pPr>
            <a:r>
              <a:rPr lang="uk-UA" dirty="0" smtClean="0"/>
              <a:t>Протягом 15 робочих днів САД, або відповідний структурний підрозділ ОДА у відповідній області надає необхідну інформацію щодо визначених у запиті ділянок автомобільних доріг загального користування: </a:t>
            </a:r>
          </a:p>
          <a:p>
            <a:r>
              <a:rPr lang="uk-UA" dirty="0" smtClean="0"/>
              <a:t>підтвердження приналежності дороги до мережі доріг загального користування державного (постанова КМУ) або місцевого (рішення ОДА) значення, її індекс, номер та назва, класифікація дороги, тип покриття, категорія, наявність дорожнього облаштування та штучних споруд тощо</a:t>
            </a:r>
          </a:p>
          <a:p>
            <a:r>
              <a:rPr lang="uk-UA" dirty="0" smtClean="0"/>
              <a:t>види робіт, які необхідно виконати (будівництво, реконструкція, капітальний ремонт, поточний середній ремонт, поточний дрібний ремонт або експлуатаційне утримання) — набір робіт або дефектний акт</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a:bodyPr>
          <a:lstStyle/>
          <a:p>
            <a:endParaRPr lang="uk-UA" dirty="0" smtClean="0"/>
          </a:p>
          <a:p>
            <a:r>
              <a:rPr lang="uk-UA" dirty="0" smtClean="0"/>
              <a:t>довідка щодо наявності розробленої та затвердженої ПКД, із зазначенням визначеного обсягу робіт у фізичних показниках та грошовому вимірі, а у випадку відсутності документації, орієнтовний обсяг — його готує інвестиційно-кошторисний відділ. </a:t>
            </a:r>
          </a:p>
          <a:p>
            <a:pPr>
              <a:buNone/>
            </a:pPr>
            <a:r>
              <a:rPr lang="uk-UA" dirty="0" smtClean="0"/>
              <a:t>Якщо об’єкт розпочато, додатково зазначається обсяг уже виконаних робіт на об’єкті та необхідний обсяг робіт до їх завершення; </a:t>
            </a:r>
          </a:p>
        </p:txBody>
      </p:sp>
      <p:sp>
        <p:nvSpPr>
          <p:cNvPr id="5" name="Заголовок 1"/>
          <p:cNvSpPr>
            <a:spLocks noGrp="1"/>
          </p:cNvSpPr>
          <p:nvPr>
            <p:ph type="title"/>
          </p:nvPr>
        </p:nvSpPr>
        <p:spPr>
          <a:xfrm>
            <a:off x="323528" y="332656"/>
            <a:ext cx="8534400" cy="758952"/>
          </a:xfrm>
        </p:spPr>
        <p:txBody>
          <a:bodyPr>
            <a:normAutofit fontScale="90000"/>
          </a:bodyPr>
          <a:lstStyle/>
          <a:p>
            <a:r>
              <a:rPr lang="ru-RU" b="1" dirty="0" smtClean="0"/>
              <a:t>МЕХАНІЗМ СПІВПРАЦІ НА УМОВАХ СПІВФІНАНСУВАННЯ</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rmAutofit fontScale="90000"/>
          </a:bodyPr>
          <a:lstStyle/>
          <a:p>
            <a:r>
              <a:rPr lang="ru-RU" b="1" dirty="0" smtClean="0"/>
              <a:t>МЕХАНІЗМ СПІВПРАЦІ НА УМОВАХ СПІВФІНАНСУВАННЯ</a:t>
            </a:r>
            <a:endParaRPr lang="ru-RU" dirty="0"/>
          </a:p>
        </p:txBody>
      </p:sp>
      <p:sp>
        <p:nvSpPr>
          <p:cNvPr id="4" name="Содержимое 3"/>
          <p:cNvSpPr>
            <a:spLocks noGrp="1"/>
          </p:cNvSpPr>
          <p:nvPr>
            <p:ph sz="quarter" idx="1"/>
          </p:nvPr>
        </p:nvSpPr>
        <p:spPr/>
        <p:txBody>
          <a:bodyPr>
            <a:normAutofit/>
          </a:bodyPr>
          <a:lstStyle/>
          <a:p>
            <a:endParaRPr lang="uk-UA" dirty="0" smtClean="0"/>
          </a:p>
          <a:p>
            <a:r>
              <a:rPr lang="uk-UA" dirty="0" smtClean="0"/>
              <a:t>фінансово-економічний відділ надає інформацію щодо передбаченого обсягу фінансування для оплати необхідних робіт в розрізі джерел фінансування та щодо потреб у додаткових видатках для оплати необхідних робіт на об’єкті; </a:t>
            </a:r>
          </a:p>
          <a:p>
            <a:pPr>
              <a:buNone/>
            </a:pPr>
            <a:endParaRPr lang="uk-UA"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1484784"/>
            <a:ext cx="4211960" cy="4467952"/>
          </a:xfrm>
        </p:spPr>
        <p:txBody>
          <a:bodyPr>
            <a:normAutofit fontScale="92500" lnSpcReduction="10000"/>
          </a:bodyPr>
          <a:lstStyle/>
          <a:p>
            <a:pPr algn="ctr">
              <a:buNone/>
            </a:pPr>
            <a:endParaRPr lang="uk-UA" b="1" dirty="0" smtClean="0">
              <a:latin typeface="Book Antiqua" pitchFamily="18" charset="0"/>
            </a:endParaRPr>
          </a:p>
          <a:p>
            <a:pPr algn="ctr">
              <a:buNone/>
            </a:pPr>
            <a:r>
              <a:rPr lang="uk-UA" b="1" dirty="0" err="1" smtClean="0">
                <a:latin typeface="Book Antiqua" pitchFamily="18" charset="0"/>
              </a:rPr>
              <a:t>Мы</a:t>
            </a:r>
            <a:r>
              <a:rPr lang="uk-UA" b="1" dirty="0" smtClean="0">
                <a:latin typeface="Book Antiqua" pitchFamily="18" charset="0"/>
              </a:rPr>
              <a:t> </a:t>
            </a:r>
            <a:r>
              <a:rPr lang="uk-UA" b="1" dirty="0" err="1" smtClean="0">
                <a:latin typeface="Book Antiqua" pitchFamily="18" charset="0"/>
              </a:rPr>
              <a:t>строим</a:t>
            </a:r>
            <a:r>
              <a:rPr lang="uk-UA" b="1" dirty="0" smtClean="0">
                <a:latin typeface="Book Antiqua" pitchFamily="18" charset="0"/>
              </a:rPr>
              <a:t> </a:t>
            </a:r>
            <a:r>
              <a:rPr lang="uk-UA" b="1" dirty="0" err="1" smtClean="0">
                <a:latin typeface="Book Antiqua" pitchFamily="18" charset="0"/>
              </a:rPr>
              <a:t>хорошие</a:t>
            </a:r>
            <a:r>
              <a:rPr lang="uk-UA" b="1" dirty="0" smtClean="0">
                <a:latin typeface="Book Antiqua" pitchFamily="18" charset="0"/>
              </a:rPr>
              <a:t> дороги не потому </a:t>
            </a:r>
            <a:r>
              <a:rPr lang="uk-UA" b="1" dirty="0" err="1" smtClean="0">
                <a:latin typeface="Book Antiqua" pitchFamily="18" charset="0"/>
              </a:rPr>
              <a:t>что</a:t>
            </a:r>
            <a:endParaRPr lang="uk-UA" b="1" dirty="0" smtClean="0">
              <a:latin typeface="Book Antiqua" pitchFamily="18" charset="0"/>
            </a:endParaRPr>
          </a:p>
          <a:p>
            <a:pPr algn="ctr">
              <a:buNone/>
            </a:pPr>
            <a:r>
              <a:rPr lang="uk-UA" b="1" dirty="0" smtClean="0">
                <a:latin typeface="Book Antiqua" pitchFamily="18" charset="0"/>
              </a:rPr>
              <a:t> </a:t>
            </a:r>
            <a:r>
              <a:rPr lang="uk-UA" b="1" dirty="0" err="1" smtClean="0">
                <a:latin typeface="Book Antiqua" pitchFamily="18" charset="0"/>
              </a:rPr>
              <a:t>богатые</a:t>
            </a:r>
            <a:r>
              <a:rPr lang="uk-UA" b="1" dirty="0" smtClean="0">
                <a:latin typeface="Book Antiqua" pitchFamily="18" charset="0"/>
              </a:rPr>
              <a:t>, </a:t>
            </a:r>
            <a:endParaRPr lang="en-US" b="1" dirty="0" smtClean="0">
              <a:latin typeface="Book Antiqua" pitchFamily="18" charset="0"/>
            </a:endParaRPr>
          </a:p>
          <a:p>
            <a:pPr algn="ctr">
              <a:buNone/>
            </a:pPr>
            <a:r>
              <a:rPr lang="uk-UA" b="1" dirty="0" smtClean="0">
                <a:latin typeface="Book Antiqua" pitchFamily="18" charset="0"/>
              </a:rPr>
              <a:t>а </a:t>
            </a:r>
            <a:r>
              <a:rPr lang="uk-UA" b="1" dirty="0" err="1" smtClean="0">
                <a:latin typeface="Book Antiqua" pitchFamily="18" charset="0"/>
              </a:rPr>
              <a:t>мы</a:t>
            </a:r>
            <a:r>
              <a:rPr lang="uk-UA" b="1" dirty="0" smtClean="0">
                <a:latin typeface="Book Antiqua" pitchFamily="18" charset="0"/>
              </a:rPr>
              <a:t> </a:t>
            </a:r>
            <a:r>
              <a:rPr lang="uk-UA" b="1" dirty="0" err="1" smtClean="0">
                <a:latin typeface="Book Antiqua" pitchFamily="18" charset="0"/>
              </a:rPr>
              <a:t>богатые</a:t>
            </a:r>
            <a:r>
              <a:rPr lang="uk-UA" b="1" dirty="0" smtClean="0">
                <a:latin typeface="Book Antiqua" pitchFamily="18" charset="0"/>
              </a:rPr>
              <a:t> потому </a:t>
            </a:r>
            <a:r>
              <a:rPr lang="uk-UA" b="1" dirty="0" err="1" smtClean="0">
                <a:latin typeface="Book Antiqua" pitchFamily="18" charset="0"/>
              </a:rPr>
              <a:t>что</a:t>
            </a:r>
            <a:r>
              <a:rPr lang="uk-UA" b="1" dirty="0" smtClean="0">
                <a:latin typeface="Book Antiqua" pitchFamily="18" charset="0"/>
              </a:rPr>
              <a:t> </a:t>
            </a:r>
            <a:r>
              <a:rPr lang="uk-UA" b="1" dirty="0" err="1" smtClean="0">
                <a:latin typeface="Book Antiqua" pitchFamily="18" charset="0"/>
              </a:rPr>
              <a:t>строим</a:t>
            </a:r>
            <a:r>
              <a:rPr lang="uk-UA" b="1" dirty="0" smtClean="0">
                <a:latin typeface="Book Antiqua" pitchFamily="18" charset="0"/>
              </a:rPr>
              <a:t> </a:t>
            </a:r>
            <a:endParaRPr lang="en-US" b="1" dirty="0" smtClean="0">
              <a:latin typeface="Book Antiqua" pitchFamily="18" charset="0"/>
            </a:endParaRPr>
          </a:p>
          <a:p>
            <a:pPr algn="ctr">
              <a:buNone/>
            </a:pPr>
            <a:r>
              <a:rPr lang="uk-UA" sz="3500" b="1" dirty="0" err="1" smtClean="0">
                <a:solidFill>
                  <a:srgbClr val="FF0000"/>
                </a:solidFill>
                <a:latin typeface="Book Antiqua" pitchFamily="18" charset="0"/>
              </a:rPr>
              <a:t>хорошие</a:t>
            </a:r>
            <a:r>
              <a:rPr lang="uk-UA" sz="3500" b="1" dirty="0" smtClean="0">
                <a:solidFill>
                  <a:srgbClr val="FF0000"/>
                </a:solidFill>
                <a:latin typeface="Book Antiqua" pitchFamily="18" charset="0"/>
              </a:rPr>
              <a:t> дороги</a:t>
            </a:r>
            <a:endParaRPr lang="ru-RU" sz="3500" dirty="0" smtClean="0">
              <a:solidFill>
                <a:srgbClr val="FF0000"/>
              </a:solidFill>
              <a:latin typeface="Book Antiqua" pitchFamily="18" charset="0"/>
            </a:endParaRPr>
          </a:p>
          <a:p>
            <a:pPr algn="r">
              <a:buNone/>
            </a:pPr>
            <a:endParaRPr lang="uk-UA" dirty="0" smtClean="0">
              <a:latin typeface="Book Antiqua" pitchFamily="18" charset="0"/>
            </a:endParaRPr>
          </a:p>
          <a:p>
            <a:pPr algn="r">
              <a:buNone/>
            </a:pPr>
            <a:endParaRPr lang="uk-UA" dirty="0" smtClean="0">
              <a:latin typeface="Book Antiqua" pitchFamily="18" charset="0"/>
            </a:endParaRPr>
          </a:p>
          <a:p>
            <a:pPr algn="r">
              <a:buNone/>
            </a:pPr>
            <a:r>
              <a:rPr lang="uk-UA" dirty="0" smtClean="0">
                <a:latin typeface="Book Antiqua" pitchFamily="18" charset="0"/>
              </a:rPr>
              <a:t>(</a:t>
            </a:r>
            <a:r>
              <a:rPr lang="uk-UA" dirty="0" err="1" smtClean="0">
                <a:latin typeface="Book Antiqua" pitchFamily="18" charset="0"/>
              </a:rPr>
              <a:t>американская</a:t>
            </a:r>
            <a:r>
              <a:rPr lang="uk-UA" dirty="0" smtClean="0">
                <a:latin typeface="Book Antiqua" pitchFamily="18" charset="0"/>
              </a:rPr>
              <a:t> </a:t>
            </a:r>
            <a:r>
              <a:rPr lang="uk-UA" dirty="0" err="1" smtClean="0">
                <a:latin typeface="Book Antiqua" pitchFamily="18" charset="0"/>
              </a:rPr>
              <a:t>пословица</a:t>
            </a:r>
            <a:r>
              <a:rPr lang="uk-UA" dirty="0" smtClean="0">
                <a:latin typeface="Book Antiqua" pitchFamily="18" charset="0"/>
              </a:rPr>
              <a:t>)</a:t>
            </a:r>
            <a:endParaRPr lang="ru-RU" dirty="0">
              <a:latin typeface="Book Antiqua" pitchFamily="18" charset="0"/>
            </a:endParaRPr>
          </a:p>
        </p:txBody>
      </p:sp>
      <p:pic>
        <p:nvPicPr>
          <p:cNvPr id="5" name="Picture 2" descr="D:\Текущие\Grants\Британия 2018-2019\1 этап\ОСЛЕЖИВАНИЕ ИТОГОВ\original_photo-thumb_650.jpg"/>
          <p:cNvPicPr>
            <a:picLocks noChangeAspect="1" noChangeArrowheads="1"/>
          </p:cNvPicPr>
          <p:nvPr/>
        </p:nvPicPr>
        <p:blipFill>
          <a:blip r:embed="rId2" cstate="print"/>
          <a:srcRect l="13307" r="20282" b="8573"/>
          <a:stretch>
            <a:fillRect/>
          </a:stretch>
        </p:blipFill>
        <p:spPr bwMode="auto">
          <a:xfrm>
            <a:off x="4460889" y="2564904"/>
            <a:ext cx="4683111" cy="4293096"/>
          </a:xfrm>
          <a:prstGeom prst="rect">
            <a:avLst/>
          </a:prstGeom>
          <a:noFill/>
        </p:spPr>
      </p:pic>
      <p:sp>
        <p:nvSpPr>
          <p:cNvPr id="4" name="Прямоугольник 3"/>
          <p:cNvSpPr/>
          <p:nvPr/>
        </p:nvSpPr>
        <p:spPr>
          <a:xfrm>
            <a:off x="3239344" y="0"/>
            <a:ext cx="5904656" cy="338554"/>
          </a:xfrm>
          <a:prstGeom prst="rect">
            <a:avLst/>
          </a:prstGeom>
        </p:spPr>
        <p:txBody>
          <a:bodyPr wrap="square">
            <a:spAutoFit/>
          </a:bodyPr>
          <a:lstStyle/>
          <a:p>
            <a:pPr lvl="0" algn="r">
              <a:spcBef>
                <a:spcPct val="20000"/>
              </a:spcBef>
              <a:buClr>
                <a:srgbClr val="D16349"/>
              </a:buClr>
              <a:buSzPct val="85000"/>
            </a:pPr>
            <a:r>
              <a:rPr lang="en-US" sz="1600" b="1" cap="all" spc="250" dirty="0" smtClean="0"/>
              <a:t>#</a:t>
            </a:r>
            <a:r>
              <a:rPr lang="uk-UA" sz="1600" b="1" cap="all" spc="250" dirty="0" err="1" smtClean="0"/>
              <a:t>ГромадськаПрефектура</a:t>
            </a:r>
            <a:endParaRPr lang="ru-RU" sz="1600" b="1" cap="all" spc="25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rmAutofit fontScale="90000"/>
          </a:bodyPr>
          <a:lstStyle/>
          <a:p>
            <a:r>
              <a:rPr lang="ru-RU" b="1" dirty="0" smtClean="0"/>
              <a:t>МЕХАНІЗМ СПІВПРАЦІ НА УМОВАХ СПІВФІНАНСУВАННЯ</a:t>
            </a:r>
            <a:endParaRPr lang="ru-RU" dirty="0"/>
          </a:p>
        </p:txBody>
      </p:sp>
      <p:sp>
        <p:nvSpPr>
          <p:cNvPr id="4" name="Содержимое 3"/>
          <p:cNvSpPr>
            <a:spLocks noGrp="1"/>
          </p:cNvSpPr>
          <p:nvPr>
            <p:ph sz="quarter" idx="1"/>
          </p:nvPr>
        </p:nvSpPr>
        <p:spPr/>
        <p:txBody>
          <a:bodyPr>
            <a:normAutofit lnSpcReduction="10000"/>
          </a:bodyPr>
          <a:lstStyle/>
          <a:p>
            <a:pPr>
              <a:buNone/>
            </a:pPr>
            <a:r>
              <a:rPr lang="uk-UA" dirty="0" smtClean="0"/>
              <a:t>Крок 4</a:t>
            </a:r>
          </a:p>
          <a:p>
            <a:pPr>
              <a:buNone/>
            </a:pPr>
            <a:r>
              <a:rPr lang="uk-UA" dirty="0" smtClean="0"/>
              <a:t>За результатами розгляду інформації ОМС  приймають рішення щодо виділення коштів із місцевого бюджету на фінансування об’єктів будівництва, реконструкції, ремонту або утримання автомобільних доріг загального користування місцевого значення, капітального та поточного ремонту доріг, які є складовими автомобільних доріг державного значення, однак видатки з Державного бюджету України або інших джерел недостатні для їх виконання.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rmAutofit fontScale="90000"/>
          </a:bodyPr>
          <a:lstStyle/>
          <a:p>
            <a:r>
              <a:rPr lang="ru-RU" b="1" dirty="0" smtClean="0"/>
              <a:t>МЕХАНІЗМ СПІВПРАЦІ НА УМОВАХ СПІВФІНАНСУВАННЯ</a:t>
            </a:r>
            <a:endParaRPr lang="ru-RU" dirty="0"/>
          </a:p>
        </p:txBody>
      </p:sp>
      <p:sp>
        <p:nvSpPr>
          <p:cNvPr id="4" name="Содержимое 3"/>
          <p:cNvSpPr>
            <a:spLocks noGrp="1"/>
          </p:cNvSpPr>
          <p:nvPr>
            <p:ph sz="quarter" idx="1"/>
          </p:nvPr>
        </p:nvSpPr>
        <p:spPr/>
        <p:txBody>
          <a:bodyPr>
            <a:normAutofit fontScale="77500" lnSpcReduction="20000"/>
          </a:bodyPr>
          <a:lstStyle/>
          <a:p>
            <a:pPr>
              <a:buNone/>
            </a:pPr>
            <a:r>
              <a:rPr lang="uk-UA" dirty="0" smtClean="0"/>
              <a:t>Крок 4</a:t>
            </a:r>
          </a:p>
          <a:p>
            <a:pPr>
              <a:buNone/>
            </a:pPr>
            <a:r>
              <a:rPr lang="uk-UA" dirty="0" smtClean="0"/>
              <a:t>Рішення ОМС обов’язково повинно зазначати: </a:t>
            </a:r>
          </a:p>
          <a:p>
            <a:r>
              <a:rPr lang="uk-UA" dirty="0" smtClean="0"/>
              <a:t>про затвердження програми, згідно якої здійснюються видатки на утримання та ремонт доріг, а також про місцевий бюджет у частині фінансування ремонту доріг загального користування; </a:t>
            </a:r>
          </a:p>
          <a:p>
            <a:pPr algn="just"/>
            <a:r>
              <a:rPr lang="uk-UA" dirty="0" smtClean="0"/>
              <a:t>що в бюджеті передбачені видатки на ремонт доріг загального користування і в дохідній, і у видатковій частині; </a:t>
            </a:r>
          </a:p>
          <a:p>
            <a:pPr algn="just"/>
            <a:r>
              <a:rPr lang="uk-UA" dirty="0" smtClean="0"/>
              <a:t>найменування об’єкта, вид робіт та обсяг видатків, який передбачено на фінансування робіт на об’єкті ;головного розпорядник коштів місцевого бюджету, одержувача бюджетних коштів та замовника виконання робіт (</a:t>
            </a:r>
            <a:r>
              <a:rPr lang="uk-UA" dirty="0" err="1" smtClean="0"/>
              <a:t>співзамовником</a:t>
            </a:r>
            <a:r>
              <a:rPr lang="uk-UA" dirty="0" smtClean="0"/>
              <a:t> робіт - відповідний орган місцевого самоврядування, який діє на основі договору про співфінансування утримання чи ремонту ділянки автомобільної дороги, на якій заплановані роботи).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rmAutofit fontScale="90000"/>
          </a:bodyPr>
          <a:lstStyle/>
          <a:p>
            <a:r>
              <a:rPr lang="ru-RU" b="1" dirty="0" smtClean="0"/>
              <a:t>МЕХАНІЗМ СПІВПРАЦІ НА УМОВАХ СПІВФІНАНСУВАННЯ</a:t>
            </a:r>
            <a:endParaRPr lang="ru-RU" dirty="0"/>
          </a:p>
        </p:txBody>
      </p:sp>
      <p:sp>
        <p:nvSpPr>
          <p:cNvPr id="4" name="Содержимое 3"/>
          <p:cNvSpPr>
            <a:spLocks noGrp="1"/>
          </p:cNvSpPr>
          <p:nvPr>
            <p:ph sz="quarter" idx="1"/>
          </p:nvPr>
        </p:nvSpPr>
        <p:spPr/>
        <p:txBody>
          <a:bodyPr>
            <a:normAutofit/>
          </a:bodyPr>
          <a:lstStyle/>
          <a:p>
            <a:pPr>
              <a:buNone/>
            </a:pPr>
            <a:r>
              <a:rPr lang="uk-UA" smtClean="0"/>
              <a:t>Крок 4</a:t>
            </a:r>
          </a:p>
          <a:p>
            <a:pPr>
              <a:buNone/>
            </a:pPr>
            <a:r>
              <a:rPr lang="uk-UA" smtClean="0"/>
              <a:t>Договір, що укладається з територіальним підрозділом САД України, є невід'ємною частиною такого рішення. Саме цим договором визначаються умови спрямування та використання коштів відповідних місцевих бюджетів на цілі, пов'язані з реалізацією таких програм (спільне фінансування з визначенням часткової участі, перелік ділянок доріг державного значення, виконавці тощо).</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rmAutofit fontScale="90000"/>
          </a:bodyPr>
          <a:lstStyle/>
          <a:p>
            <a:r>
              <a:rPr lang="ru-RU" b="1" dirty="0" smtClean="0"/>
              <a:t>МЕХАНІЗМ СПІВПРАЦІ НА УМОВАХ СПІВФІНАНСУВАННЯ</a:t>
            </a:r>
            <a:endParaRPr lang="ru-RU" dirty="0"/>
          </a:p>
        </p:txBody>
      </p:sp>
      <p:sp>
        <p:nvSpPr>
          <p:cNvPr id="4" name="Содержимое 3"/>
          <p:cNvSpPr>
            <a:spLocks noGrp="1"/>
          </p:cNvSpPr>
          <p:nvPr>
            <p:ph sz="quarter" idx="1"/>
          </p:nvPr>
        </p:nvSpPr>
        <p:spPr>
          <a:xfrm>
            <a:off x="251520" y="1556792"/>
            <a:ext cx="8503920" cy="4998296"/>
          </a:xfrm>
        </p:spPr>
        <p:txBody>
          <a:bodyPr>
            <a:normAutofit fontScale="77500" lnSpcReduction="20000"/>
          </a:bodyPr>
          <a:lstStyle/>
          <a:p>
            <a:pPr>
              <a:buNone/>
            </a:pPr>
            <a:r>
              <a:rPr lang="uk-UA" dirty="0" smtClean="0"/>
              <a:t>Крок 5</a:t>
            </a:r>
          </a:p>
          <a:p>
            <a:pPr>
              <a:buNone/>
            </a:pPr>
            <a:r>
              <a:rPr lang="uk-UA" sz="3100" dirty="0" smtClean="0"/>
              <a:t>- Рішення щодо виділення коштів із місцевого бюджету</a:t>
            </a:r>
          </a:p>
          <a:p>
            <a:pPr>
              <a:buNone/>
            </a:pPr>
            <a:r>
              <a:rPr lang="uk-UA" sz="3100" dirty="0" smtClean="0"/>
              <a:t>- Програма на утримання та ремонт доріг, згідно якої здійснюються видатки на утримання та ремонт доріг, </a:t>
            </a:r>
          </a:p>
          <a:p>
            <a:pPr>
              <a:buNone/>
            </a:pPr>
            <a:r>
              <a:rPr lang="uk-UA" sz="3100" dirty="0" smtClean="0"/>
              <a:t>- Рішення про визнання служби автомобільних доріг у відповідній області замовником і одержувачем бюджетних коштів, </a:t>
            </a:r>
          </a:p>
          <a:p>
            <a:pPr>
              <a:buNone/>
            </a:pPr>
            <a:r>
              <a:rPr lang="uk-UA" sz="3100" dirty="0" smtClean="0"/>
              <a:t>- Підтвердження про внесення до казначейської мережі розпорядників та одержувачів коштів служби автомобільних доріг у відповідній області </a:t>
            </a:r>
          </a:p>
          <a:p>
            <a:pPr>
              <a:buNone/>
            </a:pPr>
            <a:r>
              <a:rPr lang="uk-UA" sz="3100" dirty="0" smtClean="0"/>
              <a:t>- План використання бюджетних коштів і розпис </a:t>
            </a:r>
          </a:p>
          <a:p>
            <a:pPr algn="just">
              <a:buNone/>
            </a:pPr>
            <a:r>
              <a:rPr lang="uk-UA" sz="3100" i="1" u="sng" dirty="0" smtClean="0"/>
              <a:t>потрібно надати </a:t>
            </a:r>
            <a:r>
              <a:rPr lang="uk-UA" sz="3100" i="1" u="sng" dirty="0" err="1" smtClean="0"/>
              <a:t>САДу</a:t>
            </a:r>
            <a:r>
              <a:rPr lang="uk-UA" sz="3100" i="1" u="sng" dirty="0" smtClean="0"/>
              <a:t> відповідній області, яка є балансоутримувачем усіх доріг загального користування державного значення</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rmAutofit fontScale="90000"/>
          </a:bodyPr>
          <a:lstStyle/>
          <a:p>
            <a:r>
              <a:rPr lang="ru-RU" b="1" dirty="0" smtClean="0"/>
              <a:t>МЕХАНІЗМ СПІВПРАЦІ НА УМОВАХ СПІВФІНАНСУВАННЯ</a:t>
            </a:r>
            <a:endParaRPr lang="ru-RU" dirty="0"/>
          </a:p>
        </p:txBody>
      </p:sp>
      <p:sp>
        <p:nvSpPr>
          <p:cNvPr id="4" name="Содержимое 3"/>
          <p:cNvSpPr>
            <a:spLocks noGrp="1"/>
          </p:cNvSpPr>
          <p:nvPr>
            <p:ph sz="quarter" idx="1"/>
          </p:nvPr>
        </p:nvSpPr>
        <p:spPr>
          <a:xfrm>
            <a:off x="251520" y="1556792"/>
            <a:ext cx="8503920" cy="4998296"/>
          </a:xfrm>
        </p:spPr>
        <p:txBody>
          <a:bodyPr>
            <a:normAutofit/>
          </a:bodyPr>
          <a:lstStyle/>
          <a:p>
            <a:pPr>
              <a:buNone/>
            </a:pPr>
            <a:r>
              <a:rPr lang="uk-UA" smtClean="0"/>
              <a:t>Крок 6</a:t>
            </a:r>
          </a:p>
          <a:p>
            <a:pPr>
              <a:buNone/>
            </a:pPr>
            <a:r>
              <a:rPr lang="uk-UA" sz="2800" smtClean="0"/>
              <a:t>орган місцевого самоврядування має внести службу автомобільних доріг у відповідній області в мережу одержувачів бюджетних коштів у районному казначействі. </a:t>
            </a:r>
            <a:endParaRPr lang="uk-UA" sz="3100" u="sng"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rmAutofit fontScale="90000"/>
          </a:bodyPr>
          <a:lstStyle/>
          <a:p>
            <a:r>
              <a:rPr lang="ru-RU" b="1" dirty="0" smtClean="0"/>
              <a:t>МЕХАНІЗМ СПІВПРАЦІ НА УМОВАХ СПІВФІНАНСУВАННЯ</a:t>
            </a:r>
            <a:endParaRPr lang="ru-RU" dirty="0"/>
          </a:p>
        </p:txBody>
      </p:sp>
      <p:sp>
        <p:nvSpPr>
          <p:cNvPr id="4" name="Содержимое 3"/>
          <p:cNvSpPr>
            <a:spLocks noGrp="1"/>
          </p:cNvSpPr>
          <p:nvPr>
            <p:ph sz="quarter" idx="1"/>
          </p:nvPr>
        </p:nvSpPr>
        <p:spPr>
          <a:xfrm>
            <a:off x="251520" y="1556792"/>
            <a:ext cx="8503920" cy="4998296"/>
          </a:xfrm>
        </p:spPr>
        <p:txBody>
          <a:bodyPr>
            <a:normAutofit/>
          </a:bodyPr>
          <a:lstStyle/>
          <a:p>
            <a:pPr>
              <a:buNone/>
            </a:pPr>
            <a:r>
              <a:rPr lang="uk-UA" smtClean="0"/>
              <a:t>Крок 7</a:t>
            </a:r>
          </a:p>
          <a:p>
            <a:r>
              <a:rPr lang="uk-UA" sz="2800" smtClean="0"/>
              <a:t>Державні закупівлі товарів, робіт і послуг на об’єктах, визначених рішеннями про виділення коштів із місцевого бюджету на фінансування об’єктів будівництва, реконструкції, ремонту або утримання автомобільних доріг загального користування місцевого значення, капітального та поточного ремонту доріг, які є складовими автомобільних доріг державного значення, здійснює замовник робіт згідно з чинним законодавством.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rmAutofit fontScale="90000"/>
          </a:bodyPr>
          <a:lstStyle/>
          <a:p>
            <a:r>
              <a:rPr lang="ru-RU" b="1" dirty="0" smtClean="0"/>
              <a:t>МЕХАНІЗМ СПІВПРАЦІ НА УМОВАХ СПІВФІНАНСУВАННЯ</a:t>
            </a:r>
            <a:endParaRPr lang="ru-RU" dirty="0"/>
          </a:p>
        </p:txBody>
      </p:sp>
      <p:sp>
        <p:nvSpPr>
          <p:cNvPr id="4" name="Содержимое 3"/>
          <p:cNvSpPr>
            <a:spLocks noGrp="1"/>
          </p:cNvSpPr>
          <p:nvPr>
            <p:ph sz="quarter" idx="1"/>
          </p:nvPr>
        </p:nvSpPr>
        <p:spPr>
          <a:xfrm>
            <a:off x="251520" y="1556792"/>
            <a:ext cx="8503920" cy="4998296"/>
          </a:xfrm>
        </p:spPr>
        <p:txBody>
          <a:bodyPr>
            <a:normAutofit/>
          </a:bodyPr>
          <a:lstStyle/>
          <a:p>
            <a:pPr>
              <a:buNone/>
            </a:pPr>
            <a:r>
              <a:rPr lang="uk-UA" smtClean="0"/>
              <a:t>Крок 8</a:t>
            </a:r>
          </a:p>
          <a:p>
            <a:r>
              <a:rPr lang="uk-UA" sz="2800" smtClean="0"/>
              <a:t>Копії прийнятих рішень щодо виділення коштів із місцевого бюджету на фінансування об’єктів будівництва, реконструкції, ремонту та утримання автомобільних доріг загального користування передаються заступнику начальника служби автомобільних доріг у відповідній області з метою врахування їх під час підготовки планів виконання робіт, а також для інформування Укравтодору.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48680"/>
            <a:ext cx="8534400" cy="758952"/>
          </a:xfrm>
        </p:spPr>
        <p:txBody>
          <a:bodyPr>
            <a:normAutofit/>
          </a:bodyPr>
          <a:lstStyle/>
          <a:p>
            <a:pPr algn="l"/>
            <a:r>
              <a:rPr lang="uk-UA" b="1" dirty="0" smtClean="0">
                <a:solidFill>
                  <a:schemeClr val="tx1"/>
                </a:solidFill>
                <a:latin typeface="Book Antiqua" pitchFamily="18" charset="0"/>
              </a:rPr>
              <a:t>Висновки (Миколаївська ОДА)</a:t>
            </a:r>
            <a:endParaRPr lang="ru-RU" b="1" dirty="0">
              <a:solidFill>
                <a:schemeClr val="tx1"/>
              </a:solidFill>
              <a:latin typeface="Book Antiqua" pitchFamily="18" charset="0"/>
            </a:endParaRPr>
          </a:p>
        </p:txBody>
      </p:sp>
      <p:sp>
        <p:nvSpPr>
          <p:cNvPr id="4" name="Содержимое 3"/>
          <p:cNvSpPr>
            <a:spLocks noGrp="1"/>
          </p:cNvSpPr>
          <p:nvPr>
            <p:ph sz="quarter" idx="1"/>
          </p:nvPr>
        </p:nvSpPr>
        <p:spPr/>
        <p:txBody>
          <a:bodyPr>
            <a:normAutofit/>
          </a:bodyPr>
          <a:lstStyle/>
          <a:p>
            <a:pPr>
              <a:buFontTx/>
              <a:buChar char="-"/>
            </a:pPr>
            <a:r>
              <a:rPr lang="uk-UA" dirty="0" smtClean="0">
                <a:latin typeface="Book Antiqua" pitchFamily="18" charset="0"/>
              </a:rPr>
              <a:t>Повна відсутність стратегічного бачення розвитку дорожньої та транспортної інфраструктури області.</a:t>
            </a:r>
          </a:p>
          <a:p>
            <a:pPr>
              <a:buFontTx/>
              <a:buChar char="-"/>
            </a:pPr>
            <a:endParaRPr lang="ru-RU" dirty="0" smtClean="0">
              <a:latin typeface="Book Antiqua" pitchFamily="18" charset="0"/>
            </a:endParaRPr>
          </a:p>
          <a:p>
            <a:pPr>
              <a:buFontTx/>
              <a:buChar char="-"/>
            </a:pPr>
            <a:r>
              <a:rPr lang="uk-UA" dirty="0" smtClean="0">
                <a:latin typeface="Book Antiqua" pitchFamily="18" charset="0"/>
              </a:rPr>
              <a:t>Програма розвитку автомобільних доріг Миколаївської області 2016-2018р не містить повного переліку ділянок, що передані САД в 2018р</a:t>
            </a:r>
          </a:p>
        </p:txBody>
      </p:sp>
      <p:sp>
        <p:nvSpPr>
          <p:cNvPr id="5" name="Прямоугольник 4"/>
          <p:cNvSpPr/>
          <p:nvPr/>
        </p:nvSpPr>
        <p:spPr>
          <a:xfrm>
            <a:off x="3239344" y="0"/>
            <a:ext cx="5904656" cy="338554"/>
          </a:xfrm>
          <a:prstGeom prst="rect">
            <a:avLst/>
          </a:prstGeom>
        </p:spPr>
        <p:txBody>
          <a:bodyPr wrap="square">
            <a:spAutoFit/>
          </a:bodyPr>
          <a:lstStyle/>
          <a:p>
            <a:pPr lvl="0" algn="r">
              <a:spcBef>
                <a:spcPct val="20000"/>
              </a:spcBef>
              <a:buClr>
                <a:srgbClr val="D16349"/>
              </a:buClr>
              <a:buSzPct val="85000"/>
            </a:pPr>
            <a:r>
              <a:rPr lang="en-US" sz="1600" b="1" cap="all" spc="250" dirty="0" smtClean="0"/>
              <a:t>#</a:t>
            </a:r>
            <a:r>
              <a:rPr lang="uk-UA" sz="1600" b="1" cap="all" spc="250" dirty="0" err="1" smtClean="0"/>
              <a:t>ГромадськаПрефектура</a:t>
            </a:r>
            <a:endParaRPr lang="ru-RU" sz="1600" b="1" cap="all" spc="25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548680"/>
            <a:ext cx="8534400" cy="758952"/>
          </a:xfrm>
        </p:spPr>
        <p:txBody>
          <a:bodyPr>
            <a:normAutofit/>
          </a:bodyPr>
          <a:lstStyle/>
          <a:p>
            <a:pPr algn="l"/>
            <a:r>
              <a:rPr lang="uk-UA" b="1" dirty="0" smtClean="0">
                <a:solidFill>
                  <a:schemeClr val="tx1"/>
                </a:solidFill>
                <a:latin typeface="Book Antiqua" pitchFamily="18" charset="0"/>
              </a:rPr>
              <a:t>Висновки (Миколаївська ОДА)</a:t>
            </a:r>
            <a:endParaRPr lang="ru-RU" b="1" dirty="0">
              <a:solidFill>
                <a:schemeClr val="tx1"/>
              </a:solidFill>
              <a:latin typeface="Book Antiqua" pitchFamily="18" charset="0"/>
            </a:endParaRPr>
          </a:p>
        </p:txBody>
      </p:sp>
      <p:sp>
        <p:nvSpPr>
          <p:cNvPr id="4" name="Содержимое 3"/>
          <p:cNvSpPr>
            <a:spLocks noGrp="1"/>
          </p:cNvSpPr>
          <p:nvPr>
            <p:ph sz="quarter" idx="1"/>
          </p:nvPr>
        </p:nvSpPr>
        <p:spPr/>
        <p:txBody>
          <a:bodyPr>
            <a:normAutofit/>
          </a:bodyPr>
          <a:lstStyle/>
          <a:p>
            <a:pPr lvl="1" algn="just"/>
            <a:r>
              <a:rPr lang="uk-UA" sz="3000" dirty="0" smtClean="0">
                <a:solidFill>
                  <a:schemeClr val="tx1"/>
                </a:solidFill>
                <a:latin typeface="Book Antiqua" pitchFamily="18" charset="0"/>
              </a:rPr>
              <a:t>Відсутність середньострокових тим більше довгострокових планів ремонтних робіт.</a:t>
            </a:r>
          </a:p>
          <a:p>
            <a:pPr lvl="1">
              <a:buNone/>
            </a:pPr>
            <a:endParaRPr lang="uk-UA" sz="3200" dirty="0" smtClean="0">
              <a:solidFill>
                <a:schemeClr val="tx1"/>
              </a:solidFill>
              <a:latin typeface="Book Antiqua" pitchFamily="18" charset="0"/>
            </a:endParaRPr>
          </a:p>
          <a:p>
            <a:pPr lvl="1"/>
            <a:r>
              <a:rPr lang="uk-UA" sz="3200" dirty="0" smtClean="0">
                <a:solidFill>
                  <a:schemeClr val="tx1"/>
                </a:solidFill>
                <a:latin typeface="Book Antiqua" pitchFamily="18" charset="0"/>
              </a:rPr>
              <a:t>З 50 планових закупівель 2018р відбулось лише  76%</a:t>
            </a:r>
          </a:p>
          <a:p>
            <a:pPr lvl="1">
              <a:buNone/>
            </a:pPr>
            <a:endParaRPr lang="uk-UA" sz="3200" dirty="0" smtClean="0">
              <a:solidFill>
                <a:schemeClr val="tx1"/>
              </a:solidFill>
              <a:latin typeface="Book Antiqua" pitchFamily="18" charset="0"/>
            </a:endParaRPr>
          </a:p>
          <a:p>
            <a:pPr lvl="1"/>
            <a:r>
              <a:rPr lang="uk-UA" sz="3200" dirty="0" smtClean="0">
                <a:solidFill>
                  <a:schemeClr val="tx1"/>
                </a:solidFill>
                <a:latin typeface="Book Antiqua" pitchFamily="18" charset="0"/>
              </a:rPr>
              <a:t>Жодного капітального ремонту доріг, що передані на баланс ОДА</a:t>
            </a:r>
            <a:endParaRPr lang="ru-RU" sz="3200" dirty="0" smtClean="0">
              <a:solidFill>
                <a:schemeClr val="tx1"/>
              </a:solidFill>
              <a:latin typeface="Book Antiqua" pitchFamily="18" charset="0"/>
            </a:endParaRPr>
          </a:p>
          <a:p>
            <a:pPr lvl="1" algn="just"/>
            <a:endParaRPr lang="uk-UA" sz="3000" dirty="0" smtClean="0">
              <a:solidFill>
                <a:schemeClr val="tx1"/>
              </a:solidFill>
              <a:latin typeface="Book Antiqua" pitchFamily="18" charset="0"/>
            </a:endParaRPr>
          </a:p>
        </p:txBody>
      </p:sp>
      <p:sp>
        <p:nvSpPr>
          <p:cNvPr id="5" name="Прямоугольник 4"/>
          <p:cNvSpPr/>
          <p:nvPr/>
        </p:nvSpPr>
        <p:spPr>
          <a:xfrm>
            <a:off x="3239344" y="0"/>
            <a:ext cx="5904656" cy="338554"/>
          </a:xfrm>
          <a:prstGeom prst="rect">
            <a:avLst/>
          </a:prstGeom>
        </p:spPr>
        <p:txBody>
          <a:bodyPr wrap="square">
            <a:spAutoFit/>
          </a:bodyPr>
          <a:lstStyle/>
          <a:p>
            <a:pPr lvl="0" algn="r">
              <a:spcBef>
                <a:spcPct val="20000"/>
              </a:spcBef>
              <a:buClr>
                <a:srgbClr val="D16349"/>
              </a:buClr>
              <a:buSzPct val="85000"/>
            </a:pPr>
            <a:r>
              <a:rPr lang="en-US" sz="1600" b="1" cap="all" spc="250" dirty="0" smtClean="0"/>
              <a:t>#</a:t>
            </a:r>
            <a:r>
              <a:rPr lang="uk-UA" sz="1600" b="1" cap="all" spc="250" dirty="0" err="1" smtClean="0"/>
              <a:t>ГромадськаПрефектура</a:t>
            </a:r>
            <a:endParaRPr lang="ru-RU" sz="1600" b="1" cap="all" spc="25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76672"/>
            <a:ext cx="8534400" cy="758952"/>
          </a:xfrm>
        </p:spPr>
        <p:txBody>
          <a:bodyPr>
            <a:normAutofit/>
          </a:bodyPr>
          <a:lstStyle/>
          <a:p>
            <a:pPr algn="l"/>
            <a:r>
              <a:rPr lang="uk-UA" b="1" dirty="0" smtClean="0">
                <a:solidFill>
                  <a:schemeClr val="tx1"/>
                </a:solidFill>
              </a:rPr>
              <a:t>Висновки (Миколаївська ОДА)</a:t>
            </a:r>
            <a:endParaRPr lang="ru-RU" b="1" dirty="0">
              <a:solidFill>
                <a:schemeClr val="tx1"/>
              </a:solidFill>
            </a:endParaRPr>
          </a:p>
        </p:txBody>
      </p:sp>
      <p:sp>
        <p:nvSpPr>
          <p:cNvPr id="4" name="Содержимое 3"/>
          <p:cNvSpPr>
            <a:spLocks noGrp="1"/>
          </p:cNvSpPr>
          <p:nvPr>
            <p:ph sz="quarter" idx="1"/>
          </p:nvPr>
        </p:nvSpPr>
        <p:spPr/>
        <p:txBody>
          <a:bodyPr>
            <a:normAutofit fontScale="92500" lnSpcReduction="10000"/>
          </a:bodyPr>
          <a:lstStyle/>
          <a:p>
            <a:pPr lvl="1"/>
            <a:r>
              <a:rPr lang="uk-UA" sz="2400" dirty="0" smtClean="0">
                <a:solidFill>
                  <a:schemeClr val="tx1"/>
                </a:solidFill>
                <a:latin typeface="Book Antiqua" pitchFamily="18" charset="0"/>
              </a:rPr>
              <a:t>Порушення </a:t>
            </a:r>
            <a:r>
              <a:rPr lang="uk-UA" sz="2400" dirty="0" smtClean="0">
                <a:solidFill>
                  <a:schemeClr val="tx1"/>
                </a:solidFill>
                <a:latin typeface="Book Antiqua" pitchFamily="18" charset="0"/>
              </a:rPr>
              <a:t>строків узгодження планів закупівель,</a:t>
            </a:r>
          </a:p>
          <a:p>
            <a:pPr lvl="1"/>
            <a:r>
              <a:rPr lang="uk-UA" sz="2400" dirty="0" smtClean="0">
                <a:solidFill>
                  <a:schemeClr val="tx1"/>
                </a:solidFill>
                <a:latin typeface="Book Antiqua" pitchFamily="18" charset="0"/>
              </a:rPr>
              <a:t> Затягування строків укладення договорів та виконання </a:t>
            </a:r>
            <a:r>
              <a:rPr lang="uk-UA" sz="2400" dirty="0" smtClean="0">
                <a:solidFill>
                  <a:schemeClr val="tx1"/>
                </a:solidFill>
                <a:latin typeface="Book Antiqua" pitchFamily="18" charset="0"/>
              </a:rPr>
              <a:t>робіт:</a:t>
            </a:r>
            <a:endParaRPr lang="uk-UA" sz="2400" dirty="0" smtClean="0">
              <a:solidFill>
                <a:schemeClr val="tx1"/>
              </a:solidFill>
              <a:latin typeface="Book Antiqua" pitchFamily="18" charset="0"/>
            </a:endParaRPr>
          </a:p>
          <a:p>
            <a:pPr lvl="1">
              <a:buNone/>
            </a:pPr>
            <a:r>
              <a:rPr lang="uk-UA" sz="2400" dirty="0" err="1" smtClean="0">
                <a:solidFill>
                  <a:schemeClr val="tx1"/>
                </a:solidFill>
                <a:latin typeface="Book Antiqua" pitchFamily="18" charset="0"/>
              </a:rPr>
              <a:t>Договор</a:t>
            </a:r>
            <a:r>
              <a:rPr lang="uk-UA" sz="2400" dirty="0" smtClean="0">
                <a:solidFill>
                  <a:schemeClr val="tx1"/>
                </a:solidFill>
                <a:latin typeface="Book Antiqua" pitchFamily="18" charset="0"/>
              </a:rPr>
              <a:t> з переможцем тендеру на ремонт (О151101 (Миколаїв-Херсон)</a:t>
            </a:r>
            <a:r>
              <a:rPr lang="uk-UA" sz="2400" dirty="0" err="1" smtClean="0">
                <a:solidFill>
                  <a:schemeClr val="tx1"/>
                </a:solidFill>
                <a:latin typeface="Book Antiqua" pitchFamily="18" charset="0"/>
              </a:rPr>
              <a:t>-Любомирівка-Першотравневе-</a:t>
            </a:r>
            <a:r>
              <a:rPr lang="uk-UA" sz="2400" dirty="0" smtClean="0">
                <a:solidFill>
                  <a:schemeClr val="tx1"/>
                </a:solidFill>
                <a:latin typeface="Book Antiqua" pitchFamily="18" charset="0"/>
              </a:rPr>
              <a:t>(</a:t>
            </a:r>
            <a:r>
              <a:rPr lang="uk-UA" sz="2400" dirty="0" err="1" smtClean="0">
                <a:solidFill>
                  <a:schemeClr val="tx1"/>
                </a:solidFill>
                <a:latin typeface="Book Antiqua" pitchFamily="18" charset="0"/>
              </a:rPr>
              <a:t>Казанка-</a:t>
            </a:r>
            <a:r>
              <a:rPr lang="uk-UA" sz="2400" dirty="0" smtClean="0">
                <a:solidFill>
                  <a:schemeClr val="tx1"/>
                </a:solidFill>
                <a:latin typeface="Book Antiqua" pitchFamily="18" charset="0"/>
              </a:rPr>
              <a:t>(Р-47) укладався більше 2 місяців. </a:t>
            </a:r>
            <a:endParaRPr lang="uk-UA" sz="2400" dirty="0" smtClean="0">
              <a:solidFill>
                <a:schemeClr val="tx1"/>
              </a:solidFill>
              <a:latin typeface="Book Antiqua" pitchFamily="18" charset="0"/>
            </a:endParaRPr>
          </a:p>
          <a:p>
            <a:pPr lvl="1">
              <a:buNone/>
            </a:pPr>
            <a:endParaRPr lang="ru-RU" sz="2400" dirty="0" smtClean="0">
              <a:solidFill>
                <a:schemeClr val="tx1"/>
              </a:solidFill>
              <a:latin typeface="Book Antiqua" pitchFamily="18" charset="0"/>
            </a:endParaRPr>
          </a:p>
          <a:p>
            <a:pPr lvl="1"/>
            <a:r>
              <a:rPr lang="uk-UA" sz="2400" dirty="0" smtClean="0">
                <a:solidFill>
                  <a:schemeClr val="tx1"/>
                </a:solidFill>
                <a:latin typeface="Book Antiqua" pitchFamily="18" charset="0"/>
              </a:rPr>
              <a:t>Затягування строків проведення торгів та укладання договорів привела до того, що значна частина ремонтних робіт припадає і припала на листопад-грудень 2018р</a:t>
            </a:r>
          </a:p>
          <a:p>
            <a:pPr lvl="1"/>
            <a:endParaRPr lang="uk-UA" sz="2400" dirty="0" smtClean="0">
              <a:solidFill>
                <a:schemeClr val="tx1"/>
              </a:solidFill>
              <a:latin typeface="Book Antiqua" pitchFamily="18" charset="0"/>
            </a:endParaRPr>
          </a:p>
          <a:p>
            <a:pPr lvl="1"/>
            <a:r>
              <a:rPr lang="uk-UA" sz="2400" dirty="0" smtClean="0">
                <a:solidFill>
                  <a:schemeClr val="tx1"/>
                </a:solidFill>
                <a:latin typeface="Book Antiqua" pitchFamily="18" charset="0"/>
              </a:rPr>
              <a:t>відсутність контролю якості робіт обраних підрядників приводить до неякісного виконання ремонтних робіт</a:t>
            </a:r>
            <a:endParaRPr lang="ru-RU" sz="2400" dirty="0" smtClean="0">
              <a:solidFill>
                <a:schemeClr val="tx1"/>
              </a:solidFill>
              <a:latin typeface="Book Antiqua" pitchFamily="18" charset="0"/>
            </a:endParaRPr>
          </a:p>
          <a:p>
            <a:pPr lvl="1"/>
            <a:endParaRPr lang="ru-RU" sz="2400" dirty="0">
              <a:solidFill>
                <a:schemeClr val="tx1"/>
              </a:solidFill>
              <a:latin typeface="Book Antiqua" pitchFamily="18" charset="0"/>
            </a:endParaRPr>
          </a:p>
        </p:txBody>
      </p:sp>
      <p:sp>
        <p:nvSpPr>
          <p:cNvPr id="5" name="Прямоугольник 4"/>
          <p:cNvSpPr/>
          <p:nvPr/>
        </p:nvSpPr>
        <p:spPr>
          <a:xfrm>
            <a:off x="3239344" y="0"/>
            <a:ext cx="5904656" cy="338554"/>
          </a:xfrm>
          <a:prstGeom prst="rect">
            <a:avLst/>
          </a:prstGeom>
        </p:spPr>
        <p:txBody>
          <a:bodyPr wrap="square">
            <a:spAutoFit/>
          </a:bodyPr>
          <a:lstStyle/>
          <a:p>
            <a:pPr lvl="0" algn="r">
              <a:spcBef>
                <a:spcPct val="20000"/>
              </a:spcBef>
              <a:buClr>
                <a:srgbClr val="D16349"/>
              </a:buClr>
              <a:buSzPct val="85000"/>
            </a:pPr>
            <a:r>
              <a:rPr lang="en-US" sz="1600" b="1" cap="all" spc="250" dirty="0" smtClean="0"/>
              <a:t>#</a:t>
            </a:r>
            <a:r>
              <a:rPr lang="uk-UA" sz="1600" b="1" cap="all" spc="250" dirty="0" err="1" smtClean="0"/>
              <a:t>ГромадськаПрефектура</a:t>
            </a:r>
            <a:endParaRPr lang="ru-RU" sz="1600" b="1" cap="all" spc="25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TZ\ПроектыФРГН2003-08\Текущие\МФВ-дороги конфликті\Исследование\Березанка\50978712_452573141943702_2078086769022074880_n.jpg"/>
          <p:cNvPicPr>
            <a:picLocks noChangeAspect="1" noChangeArrowheads="1"/>
          </p:cNvPicPr>
          <p:nvPr/>
        </p:nvPicPr>
        <p:blipFill>
          <a:blip r:embed="rId2" cstate="print"/>
          <a:srcRect l="16496" t="23095"/>
          <a:stretch>
            <a:fillRect/>
          </a:stretch>
        </p:blipFill>
        <p:spPr bwMode="auto">
          <a:xfrm>
            <a:off x="4283968" y="3284984"/>
            <a:ext cx="4860032" cy="3356992"/>
          </a:xfrm>
          <a:prstGeom prst="rect">
            <a:avLst/>
          </a:prstGeom>
          <a:noFill/>
        </p:spPr>
      </p:pic>
      <p:sp>
        <p:nvSpPr>
          <p:cNvPr id="2" name="Заголовок 1"/>
          <p:cNvSpPr>
            <a:spLocks noGrp="1"/>
          </p:cNvSpPr>
          <p:nvPr>
            <p:ph type="title"/>
          </p:nvPr>
        </p:nvSpPr>
        <p:spPr>
          <a:xfrm>
            <a:off x="323528" y="260648"/>
            <a:ext cx="8534400" cy="758952"/>
          </a:xfrm>
        </p:spPr>
        <p:txBody>
          <a:bodyPr>
            <a:normAutofit/>
          </a:bodyPr>
          <a:lstStyle/>
          <a:p>
            <a:pPr algn="l"/>
            <a:r>
              <a:rPr lang="uk-UA" b="1" dirty="0" smtClean="0">
                <a:solidFill>
                  <a:schemeClr val="tx1"/>
                </a:solidFill>
                <a:latin typeface="Book Antiqua" pitchFamily="18" charset="0"/>
              </a:rPr>
              <a:t>Наслідки</a:t>
            </a:r>
            <a:endParaRPr lang="ru-RU" b="1" dirty="0">
              <a:solidFill>
                <a:schemeClr val="tx1"/>
              </a:solidFill>
              <a:latin typeface="Book Antiqua" pitchFamily="18" charset="0"/>
            </a:endParaRPr>
          </a:p>
        </p:txBody>
      </p:sp>
      <p:pic>
        <p:nvPicPr>
          <p:cNvPr id="5" name="Содержимое 4" descr="50976944_452570711943945_3956569331009060864_n.jpg"/>
          <p:cNvPicPr>
            <a:picLocks noGrp="1" noChangeAspect="1"/>
          </p:cNvPicPr>
          <p:nvPr>
            <p:ph sz="quarter" idx="1"/>
          </p:nvPr>
        </p:nvPicPr>
        <p:blipFill>
          <a:blip r:embed="rId3" cstate="print"/>
          <a:stretch>
            <a:fillRect/>
          </a:stretch>
        </p:blipFill>
        <p:spPr>
          <a:xfrm>
            <a:off x="0" y="2276872"/>
            <a:ext cx="4246925" cy="3185194"/>
          </a:xfrm>
        </p:spPr>
      </p:pic>
      <p:sp>
        <p:nvSpPr>
          <p:cNvPr id="6" name="Прямоугольник 5"/>
          <p:cNvSpPr/>
          <p:nvPr/>
        </p:nvSpPr>
        <p:spPr>
          <a:xfrm>
            <a:off x="395536" y="1412776"/>
            <a:ext cx="8748464" cy="923330"/>
          </a:xfrm>
          <a:prstGeom prst="rect">
            <a:avLst/>
          </a:prstGeom>
        </p:spPr>
        <p:txBody>
          <a:bodyPr wrap="square">
            <a:spAutoFit/>
          </a:bodyPr>
          <a:lstStyle/>
          <a:p>
            <a:r>
              <a:rPr lang="uk-UA" i="1" dirty="0" smtClean="0">
                <a:latin typeface="Book Antiqua" pitchFamily="18" charset="0"/>
              </a:rPr>
              <a:t>“У Миколаївській області школярі із сіл Лимани, </a:t>
            </a:r>
            <a:r>
              <a:rPr lang="uk-UA" i="1" dirty="0" err="1" smtClean="0">
                <a:latin typeface="Book Antiqua" pitchFamily="18" charset="0"/>
              </a:rPr>
              <a:t>Вікторівка</a:t>
            </a:r>
            <a:r>
              <a:rPr lang="uk-UA" i="1" dirty="0" smtClean="0">
                <a:latin typeface="Book Antiqua" pitchFamily="18" charset="0"/>
              </a:rPr>
              <a:t> і Елеваторне не можуть доїхати до школи, оскільки дорога,</a:t>
            </a:r>
            <a:r>
              <a:rPr lang="uk-UA" b="1" i="1" dirty="0" smtClean="0">
                <a:latin typeface="Book Antiqua" pitchFamily="18" charset="0"/>
              </a:rPr>
              <a:t>, </a:t>
            </a:r>
            <a:r>
              <a:rPr lang="uk-UA" i="1" dirty="0" smtClean="0">
                <a:latin typeface="Book Antiqua" pitchFamily="18" charset="0"/>
              </a:rPr>
              <a:t>яку в кінці 2018р тому відремонтувала ОДА, залишається </a:t>
            </a:r>
            <a:r>
              <a:rPr lang="uk-UA" i="1" dirty="0" err="1" smtClean="0">
                <a:latin typeface="Book Antiqua" pitchFamily="18" charset="0"/>
              </a:rPr>
              <a:t>непроїзними”</a:t>
            </a:r>
            <a:endParaRPr lang="ru-RU" i="1" dirty="0">
              <a:latin typeface="Book Antiqua" pitchFamily="18" charset="0"/>
            </a:endParaRPr>
          </a:p>
        </p:txBody>
      </p:sp>
      <p:sp>
        <p:nvSpPr>
          <p:cNvPr id="7" name="Прямоугольник 6"/>
          <p:cNvSpPr/>
          <p:nvPr/>
        </p:nvSpPr>
        <p:spPr>
          <a:xfrm>
            <a:off x="3239344" y="260648"/>
            <a:ext cx="5904656" cy="338554"/>
          </a:xfrm>
          <a:prstGeom prst="rect">
            <a:avLst/>
          </a:prstGeom>
        </p:spPr>
        <p:txBody>
          <a:bodyPr wrap="square">
            <a:spAutoFit/>
          </a:bodyPr>
          <a:lstStyle/>
          <a:p>
            <a:pPr lvl="0" algn="r">
              <a:spcBef>
                <a:spcPct val="20000"/>
              </a:spcBef>
              <a:buClr>
                <a:srgbClr val="D16349"/>
              </a:buClr>
              <a:buSzPct val="85000"/>
            </a:pPr>
            <a:r>
              <a:rPr lang="en-US" sz="1600" b="1" cap="all" spc="250" dirty="0" smtClean="0"/>
              <a:t>#</a:t>
            </a:r>
            <a:r>
              <a:rPr lang="uk-UA" sz="1600" b="1" cap="all" spc="250" dirty="0" err="1" smtClean="0"/>
              <a:t>ГромадськаПрефектура</a:t>
            </a:r>
            <a:endParaRPr lang="ru-RU" sz="1600" b="1" cap="all" spc="250" dirty="0"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up)">
                                      <p:cBhvr>
                                        <p:cTn id="7" dur="500"/>
                                        <p:tgtEl>
                                          <p:spTgt spid="1026"/>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323528" y="1412776"/>
            <a:ext cx="8424936" cy="4032448"/>
          </a:xfrm>
        </p:spPr>
        <p:txBody>
          <a:bodyPr>
            <a:normAutofit fontScale="77500" lnSpcReduction="20000"/>
          </a:bodyPr>
          <a:lstStyle/>
          <a:p>
            <a:pPr>
              <a:buNone/>
            </a:pPr>
            <a:r>
              <a:rPr lang="uk-UA" sz="2600" dirty="0" smtClean="0">
                <a:latin typeface="Book Antiqua" pitchFamily="18" charset="0"/>
              </a:rPr>
              <a:t>пріоритет розвитку дорожньої галузі містить :</a:t>
            </a:r>
          </a:p>
          <a:p>
            <a:pPr>
              <a:buFontTx/>
              <a:buChar char="-"/>
            </a:pPr>
            <a:r>
              <a:rPr lang="uk-UA" sz="2600" dirty="0" smtClean="0">
                <a:latin typeface="Book Antiqua" pitchFamily="18" charset="0"/>
              </a:rPr>
              <a:t>Стратегічний </a:t>
            </a:r>
            <a:r>
              <a:rPr lang="uk-UA" sz="2600" dirty="0" smtClean="0">
                <a:latin typeface="Book Antiqua" pitchFamily="18" charset="0"/>
              </a:rPr>
              <a:t>план розвитку на 2017-2020р </a:t>
            </a:r>
            <a:r>
              <a:rPr lang="uk-UA" sz="2600" dirty="0" err="1" smtClean="0">
                <a:latin typeface="Book Antiqua" pitchFamily="18" charset="0"/>
              </a:rPr>
              <a:t>Коблівської</a:t>
            </a:r>
            <a:r>
              <a:rPr lang="uk-UA" sz="2600" dirty="0" smtClean="0">
                <a:latin typeface="Book Antiqua" pitchFamily="18" charset="0"/>
              </a:rPr>
              <a:t> </a:t>
            </a:r>
            <a:r>
              <a:rPr lang="uk-UA" sz="2600" dirty="0" smtClean="0">
                <a:latin typeface="Book Antiqua" pitchFamily="18" charset="0"/>
              </a:rPr>
              <a:t>сільради</a:t>
            </a:r>
          </a:p>
          <a:p>
            <a:pPr>
              <a:buFontTx/>
              <a:buChar char="-"/>
            </a:pPr>
            <a:r>
              <a:rPr lang="uk-UA" sz="2600" dirty="0" smtClean="0">
                <a:solidFill>
                  <a:schemeClr val="tx1"/>
                </a:solidFill>
                <a:latin typeface="Book Antiqua" pitchFamily="18" charset="0"/>
              </a:rPr>
              <a:t>План </a:t>
            </a:r>
            <a:r>
              <a:rPr lang="uk-UA" sz="2600" dirty="0" smtClean="0">
                <a:solidFill>
                  <a:schemeClr val="tx1"/>
                </a:solidFill>
                <a:latin typeface="Book Antiqua" pitchFamily="18" charset="0"/>
              </a:rPr>
              <a:t>перспективного розвитку </a:t>
            </a:r>
            <a:r>
              <a:rPr lang="uk-UA" sz="2600" dirty="0" err="1" smtClean="0">
                <a:solidFill>
                  <a:schemeClr val="tx1"/>
                </a:solidFill>
                <a:latin typeface="Book Antiqua" pitchFamily="18" charset="0"/>
              </a:rPr>
              <a:t>Коблівської</a:t>
            </a:r>
            <a:r>
              <a:rPr lang="uk-UA" sz="2600" dirty="0" smtClean="0">
                <a:solidFill>
                  <a:schemeClr val="tx1"/>
                </a:solidFill>
                <a:latin typeface="Book Antiqua" pitchFamily="18" charset="0"/>
              </a:rPr>
              <a:t> ОТГ до 2021р</a:t>
            </a:r>
            <a:r>
              <a:rPr lang="uk-UA" sz="2600" dirty="0" smtClean="0">
                <a:solidFill>
                  <a:schemeClr val="tx1"/>
                </a:solidFill>
                <a:latin typeface="Book Antiqua" pitchFamily="18" charset="0"/>
              </a:rPr>
              <a:t>»</a:t>
            </a:r>
          </a:p>
          <a:p>
            <a:pPr>
              <a:buNone/>
            </a:pPr>
            <a:endParaRPr lang="uk-UA" dirty="0" smtClean="0">
              <a:latin typeface="Book Antiqua" pitchFamily="18" charset="0"/>
            </a:endParaRPr>
          </a:p>
          <a:p>
            <a:pPr>
              <a:buNone/>
            </a:pPr>
            <a:endParaRPr lang="uk-UA" dirty="0" smtClean="0">
              <a:latin typeface="Book Antiqua" pitchFamily="18" charset="0"/>
            </a:endParaRPr>
          </a:p>
          <a:p>
            <a:pPr>
              <a:buNone/>
            </a:pPr>
            <a:r>
              <a:rPr lang="uk-UA" dirty="0" smtClean="0">
                <a:latin typeface="Book Antiqua" pitchFamily="18" charset="0"/>
              </a:rPr>
              <a:t>Є намір </a:t>
            </a:r>
            <a:r>
              <a:rPr lang="uk-UA" dirty="0" smtClean="0">
                <a:latin typeface="Book Antiqua" pitchFamily="18" charset="0"/>
              </a:rPr>
              <a:t>використати нові можливості та м</a:t>
            </a:r>
            <a:r>
              <a:rPr lang="uk-UA" b="1" dirty="0" smtClean="0">
                <a:latin typeface="Book Antiqua" pitchFamily="18" charset="0"/>
              </a:rPr>
              <a:t>еханізми вирішення проблеми якості дорожньої інфраструктури на території ОТГ та відповідного ресурсного і фінансового забезпечення:</a:t>
            </a:r>
          </a:p>
          <a:p>
            <a:pPr>
              <a:buNone/>
            </a:pPr>
            <a:endParaRPr lang="uk-UA" u="sng" dirty="0" smtClean="0">
              <a:latin typeface="Book Antiqua" pitchFamily="18" charset="0"/>
            </a:endParaRPr>
          </a:p>
          <a:p>
            <a:pPr>
              <a:buNone/>
            </a:pPr>
            <a:r>
              <a:rPr lang="uk-UA" u="sng" dirty="0" smtClean="0">
                <a:latin typeface="Book Antiqua" pitchFamily="18" charset="0"/>
              </a:rPr>
              <a:t>нове </a:t>
            </a:r>
            <a:r>
              <a:rPr lang="uk-UA" u="sng" dirty="0" smtClean="0">
                <a:latin typeface="Book Antiqua" pitchFamily="18" charset="0"/>
              </a:rPr>
              <a:t>будівництво автодороги до с. Українка,  капітальний ремонт автодороги с. Українка – М14, через с. </a:t>
            </a:r>
            <a:r>
              <a:rPr lang="uk-UA" u="sng" dirty="0" err="1" smtClean="0">
                <a:latin typeface="Book Antiqua" pitchFamily="18" charset="0"/>
              </a:rPr>
              <a:t>Бесарабку</a:t>
            </a:r>
            <a:r>
              <a:rPr lang="uk-UA" u="sng" dirty="0" smtClean="0">
                <a:latin typeface="Book Antiqua" pitchFamily="18" charset="0"/>
              </a:rPr>
              <a:t> </a:t>
            </a:r>
            <a:r>
              <a:rPr lang="uk-UA" u="sng" dirty="0" err="1" smtClean="0">
                <a:latin typeface="Book Antiqua" pitchFamily="18" charset="0"/>
              </a:rPr>
              <a:t>Березанського</a:t>
            </a:r>
            <a:r>
              <a:rPr lang="uk-UA" u="sng" dirty="0" smtClean="0">
                <a:latin typeface="Book Antiqua" pitchFamily="18" charset="0"/>
              </a:rPr>
              <a:t> району.</a:t>
            </a:r>
            <a:endParaRPr lang="ru-RU" u="sng" dirty="0" smtClean="0">
              <a:latin typeface="Book Antiqua" pitchFamily="18" charset="0"/>
            </a:endParaRPr>
          </a:p>
          <a:p>
            <a:pPr lvl="1">
              <a:buNone/>
            </a:pPr>
            <a:endParaRPr lang="ru-RU" sz="2600" dirty="0" smtClean="0">
              <a:solidFill>
                <a:schemeClr val="tx1"/>
              </a:solidFill>
              <a:latin typeface="Book Antiqua" pitchFamily="18" charset="0"/>
            </a:endParaRPr>
          </a:p>
          <a:p>
            <a:pPr>
              <a:buNone/>
            </a:pPr>
            <a:endParaRPr lang="ru-RU" dirty="0">
              <a:latin typeface="Book Antiqua" pitchFamily="18" charset="0"/>
            </a:endParaRPr>
          </a:p>
        </p:txBody>
      </p:sp>
      <p:sp>
        <p:nvSpPr>
          <p:cNvPr id="8" name="Заголовок 1"/>
          <p:cNvSpPr txBox="1">
            <a:spLocks/>
          </p:cNvSpPr>
          <p:nvPr/>
        </p:nvSpPr>
        <p:spPr>
          <a:xfrm>
            <a:off x="179512" y="404664"/>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uk-UA" sz="2400" b="1" i="0" u="none" strike="noStrike" kern="1200" cap="none" spc="0" normalizeH="0" baseline="0" noProof="0" dirty="0" err="1" smtClean="0">
                <a:ln>
                  <a:noFill/>
                </a:ln>
                <a:effectLst>
                  <a:outerShdw blurRad="31750" dist="25400" dir="5400000" algn="tl" rotWithShape="0">
                    <a:srgbClr val="000000">
                      <a:alpha val="25000"/>
                    </a:srgbClr>
                  </a:outerShdw>
                </a:effectLst>
                <a:uLnTx/>
                <a:uFillTx/>
                <a:latin typeface="+mj-lt"/>
                <a:ea typeface="+mj-ea"/>
                <a:cs typeface="+mj-cs"/>
              </a:rPr>
              <a:t>Коблівська</a:t>
            </a:r>
            <a:r>
              <a:rPr kumimoji="0" lang="uk-UA" sz="24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 ОТГ (основні висновки</a:t>
            </a:r>
            <a:r>
              <a:rPr kumimoji="0" lang="uk-UA" sz="24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a:t>
            </a:r>
            <a:endParaRPr kumimoji="0" lang="ru-RU" sz="2400" b="1" i="0" u="none" strike="noStrike" kern="1200" cap="none" spc="0" normalizeH="0" baseline="0" noProof="0" dirty="0">
              <a:ln>
                <a:noFill/>
              </a:ln>
              <a:effectLst>
                <a:outerShdw blurRad="31750" dist="25400" dir="5400000" algn="tl" rotWithShape="0">
                  <a:srgbClr val="000000">
                    <a:alpha val="25000"/>
                  </a:srgbClr>
                </a:outerShdw>
              </a:effectLst>
              <a:uLnTx/>
              <a:uFillTx/>
              <a:latin typeface="+mj-lt"/>
              <a:ea typeface="+mj-ea"/>
              <a:cs typeface="+mj-cs"/>
            </a:endParaRPr>
          </a:p>
        </p:txBody>
      </p:sp>
      <p:sp>
        <p:nvSpPr>
          <p:cNvPr id="6" name="Прямоугольник 5"/>
          <p:cNvSpPr/>
          <p:nvPr/>
        </p:nvSpPr>
        <p:spPr>
          <a:xfrm>
            <a:off x="3239344" y="0"/>
            <a:ext cx="5904656" cy="338554"/>
          </a:xfrm>
          <a:prstGeom prst="rect">
            <a:avLst/>
          </a:prstGeom>
        </p:spPr>
        <p:txBody>
          <a:bodyPr wrap="square">
            <a:spAutoFit/>
          </a:bodyPr>
          <a:lstStyle/>
          <a:p>
            <a:pPr lvl="0" algn="r">
              <a:spcBef>
                <a:spcPct val="20000"/>
              </a:spcBef>
              <a:buClr>
                <a:srgbClr val="D16349"/>
              </a:buClr>
              <a:buSzPct val="85000"/>
            </a:pPr>
            <a:r>
              <a:rPr lang="en-US" sz="1600" b="1" cap="all" spc="250" dirty="0" smtClean="0"/>
              <a:t>#</a:t>
            </a:r>
            <a:r>
              <a:rPr lang="uk-UA" sz="1600" b="1" cap="all" spc="250" dirty="0" err="1" smtClean="0"/>
              <a:t>ГромадськаПрефектура</a:t>
            </a:r>
            <a:endParaRPr lang="ru-RU" sz="1600" b="1" cap="all" spc="25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467544" y="1628800"/>
            <a:ext cx="8424936" cy="3730419"/>
          </a:xfrm>
        </p:spPr>
        <p:txBody>
          <a:bodyPr>
            <a:normAutofit/>
          </a:bodyPr>
          <a:lstStyle/>
          <a:p>
            <a:pPr>
              <a:buNone/>
            </a:pPr>
            <a:r>
              <a:rPr lang="uk-UA" dirty="0" smtClean="0"/>
              <a:t>Відсутність </a:t>
            </a:r>
            <a:r>
              <a:rPr lang="uk-UA" dirty="0" smtClean="0"/>
              <a:t>стратегічного бачення розвитку дорожньої та транспортної інфраструктури міста:</a:t>
            </a:r>
            <a:endParaRPr lang="ru-RU" dirty="0" smtClean="0"/>
          </a:p>
          <a:p>
            <a:pPr>
              <a:buFontTx/>
              <a:buChar char="-"/>
            </a:pPr>
            <a:r>
              <a:rPr lang="uk-UA" dirty="0" smtClean="0"/>
              <a:t>Радою </a:t>
            </a:r>
            <a:r>
              <a:rPr lang="uk-UA" dirty="0" smtClean="0"/>
              <a:t>ОТГ на період аудиту </a:t>
            </a:r>
            <a:r>
              <a:rPr lang="uk-UA" dirty="0" smtClean="0"/>
              <a:t>не затверджено  будь яких документів стратегічного характеру обраної сфери</a:t>
            </a:r>
          </a:p>
          <a:p>
            <a:pPr>
              <a:buFontTx/>
              <a:buChar char="-"/>
            </a:pPr>
            <a:endParaRPr lang="ru-RU" dirty="0"/>
          </a:p>
        </p:txBody>
      </p:sp>
      <p:sp>
        <p:nvSpPr>
          <p:cNvPr id="8" name="Заголовок 1"/>
          <p:cNvSpPr txBox="1">
            <a:spLocks/>
          </p:cNvSpPr>
          <p:nvPr/>
        </p:nvSpPr>
        <p:spPr>
          <a:xfrm>
            <a:off x="179512" y="548680"/>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uk-UA" sz="2600" b="1" i="0" u="none" strike="noStrike" kern="1200" cap="none" spc="0" normalizeH="0" baseline="0" noProof="0" dirty="0" err="1" smtClean="0">
                <a:ln>
                  <a:noFill/>
                </a:ln>
                <a:effectLst>
                  <a:outerShdw blurRad="31750" dist="25400" dir="5400000" algn="tl" rotWithShape="0">
                    <a:srgbClr val="000000">
                      <a:alpha val="25000"/>
                    </a:srgbClr>
                  </a:outerShdw>
                </a:effectLst>
                <a:uLnTx/>
                <a:uFillTx/>
                <a:latin typeface="+mj-lt"/>
                <a:ea typeface="+mj-ea"/>
                <a:cs typeface="+mj-cs"/>
              </a:rPr>
              <a:t>Березанська</a:t>
            </a:r>
            <a:r>
              <a:rPr kumimoji="0" lang="uk-UA" sz="26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 ОТГ </a:t>
            </a:r>
            <a:r>
              <a:rPr kumimoji="0" lang="uk-UA" sz="26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(основні висновки</a:t>
            </a:r>
            <a:r>
              <a:rPr kumimoji="0" lang="uk-UA" sz="26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a:t>
            </a:r>
            <a:endParaRPr kumimoji="0" lang="ru-RU" sz="2600" b="1" i="0" u="none" strike="noStrike" kern="1200" cap="none" spc="0" normalizeH="0" baseline="0" noProof="0" dirty="0">
              <a:ln>
                <a:noFill/>
              </a:ln>
              <a:effectLst>
                <a:outerShdw blurRad="31750" dist="25400" dir="5400000" algn="tl" rotWithShape="0">
                  <a:srgbClr val="000000">
                    <a:alpha val="25000"/>
                  </a:srgbClr>
                </a:outerShdw>
              </a:effectLst>
              <a:uLnTx/>
              <a:uFillTx/>
              <a:latin typeface="+mj-lt"/>
              <a:ea typeface="+mj-ea"/>
              <a:cs typeface="+mj-cs"/>
            </a:endParaRPr>
          </a:p>
        </p:txBody>
      </p:sp>
      <p:sp>
        <p:nvSpPr>
          <p:cNvPr id="6" name="Прямоугольник 5"/>
          <p:cNvSpPr/>
          <p:nvPr/>
        </p:nvSpPr>
        <p:spPr>
          <a:xfrm>
            <a:off x="3239344" y="0"/>
            <a:ext cx="5904656" cy="338554"/>
          </a:xfrm>
          <a:prstGeom prst="rect">
            <a:avLst/>
          </a:prstGeom>
        </p:spPr>
        <p:txBody>
          <a:bodyPr wrap="square">
            <a:spAutoFit/>
          </a:bodyPr>
          <a:lstStyle/>
          <a:p>
            <a:pPr lvl="0" algn="r">
              <a:spcBef>
                <a:spcPct val="20000"/>
              </a:spcBef>
              <a:buClr>
                <a:srgbClr val="D16349"/>
              </a:buClr>
              <a:buSzPct val="85000"/>
            </a:pPr>
            <a:r>
              <a:rPr lang="en-US" sz="1600" b="1" cap="all" spc="250" dirty="0" smtClean="0"/>
              <a:t>#</a:t>
            </a:r>
            <a:r>
              <a:rPr lang="uk-UA" sz="1600" b="1" cap="all" spc="250" dirty="0" err="1" smtClean="0"/>
              <a:t>ГромадськаПрефектура</a:t>
            </a:r>
            <a:endParaRPr lang="ru-RU" sz="1600" b="1" cap="all" spc="25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p:txBody>
          <a:bodyPr>
            <a:normAutofit/>
          </a:bodyPr>
          <a:lstStyle/>
          <a:p>
            <a:pPr>
              <a:buNone/>
            </a:pPr>
            <a:r>
              <a:rPr lang="uk-UA" sz="4300" dirty="0" smtClean="0">
                <a:solidFill>
                  <a:srgbClr val="FF0000"/>
                </a:solidFill>
                <a:latin typeface="Book Antiqua" pitchFamily="18" charset="0"/>
              </a:rPr>
              <a:t>-</a:t>
            </a:r>
            <a:r>
              <a:rPr lang="uk-UA" dirty="0" smtClean="0">
                <a:latin typeface="Book Antiqua" pitchFamily="18" charset="0"/>
              </a:rPr>
              <a:t> Жодної статистичної інформації щодо загальної кількості та протяжності комунальних доріг (в середині населених пунктів) ОТГ, та тих що потребують капітального, поточного (ямкового) документи ОТГ не містять.</a:t>
            </a:r>
          </a:p>
          <a:p>
            <a:pPr lvl="0">
              <a:buNone/>
            </a:pPr>
            <a:endParaRPr lang="uk-UA" dirty="0" smtClean="0">
              <a:latin typeface="Book Antiqua" pitchFamily="18" charset="0"/>
            </a:endParaRPr>
          </a:p>
          <a:p>
            <a:pPr>
              <a:buFontTx/>
              <a:buChar char="-"/>
            </a:pPr>
            <a:endParaRPr lang="ru-RU" dirty="0">
              <a:latin typeface="Book Antiqua" pitchFamily="18" charset="0"/>
            </a:endParaRPr>
          </a:p>
        </p:txBody>
      </p:sp>
      <p:sp>
        <p:nvSpPr>
          <p:cNvPr id="6" name="Заголовок 1"/>
          <p:cNvSpPr txBox="1">
            <a:spLocks/>
          </p:cNvSpPr>
          <p:nvPr/>
        </p:nvSpPr>
        <p:spPr>
          <a:xfrm>
            <a:off x="0" y="404664"/>
            <a:ext cx="8964488" cy="1143000"/>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uk-UA" sz="2400" b="1" i="0" u="none" strike="noStrike" kern="1200" cap="none" spc="0" normalizeH="0" baseline="0" noProof="0" dirty="0" err="1" smtClean="0">
                <a:ln>
                  <a:noFill/>
                </a:ln>
                <a:effectLst>
                  <a:outerShdw blurRad="31750" dist="25400" dir="5400000" algn="tl" rotWithShape="0">
                    <a:srgbClr val="000000">
                      <a:alpha val="25000"/>
                    </a:srgbClr>
                  </a:outerShdw>
                </a:effectLst>
                <a:uLnTx/>
                <a:uFillTx/>
                <a:latin typeface="+mj-lt"/>
                <a:ea typeface="+mj-ea"/>
                <a:cs typeface="+mj-cs"/>
              </a:rPr>
              <a:t>Коблівська</a:t>
            </a:r>
            <a:r>
              <a:rPr kumimoji="0" lang="uk-UA" sz="24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a:t>
            </a:r>
            <a:r>
              <a:rPr kumimoji="0" lang="uk-UA" sz="2400" b="1" i="0" u="none" strike="noStrike" kern="1200" cap="none" spc="0" normalizeH="0" baseline="0" noProof="0" dirty="0" err="1" smtClean="0">
                <a:ln>
                  <a:noFill/>
                </a:ln>
                <a:effectLst>
                  <a:outerShdw blurRad="31750" dist="25400" dir="5400000" algn="tl" rotWithShape="0">
                    <a:srgbClr val="000000">
                      <a:alpha val="25000"/>
                    </a:srgbClr>
                  </a:outerShdw>
                </a:effectLst>
                <a:uLnTx/>
                <a:uFillTx/>
                <a:latin typeface="+mj-lt"/>
                <a:ea typeface="+mj-ea"/>
                <a:cs typeface="+mj-cs"/>
              </a:rPr>
              <a:t>Березанська</a:t>
            </a:r>
            <a:r>
              <a:rPr kumimoji="0" lang="uk-UA" sz="24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  ОТГ  (основні висновки</a:t>
            </a:r>
            <a:r>
              <a:rPr kumimoji="0" lang="uk-UA" sz="24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a:t>
            </a:r>
            <a:endParaRPr kumimoji="0" lang="ru-RU" sz="2400" b="1" i="0" u="none" strike="noStrike" kern="1200" cap="none" spc="0" normalizeH="0" baseline="0" noProof="0" dirty="0">
              <a:ln>
                <a:noFill/>
              </a:ln>
              <a:effectLst>
                <a:outerShdw blurRad="31750" dist="25400" dir="5400000" algn="tl" rotWithShape="0">
                  <a:srgbClr val="000000">
                    <a:alpha val="25000"/>
                  </a:srgbClr>
                </a:outerShdw>
              </a:effectLst>
              <a:uLnTx/>
              <a:uFillTx/>
              <a:latin typeface="+mj-lt"/>
              <a:ea typeface="+mj-ea"/>
              <a:cs typeface="+mj-cs"/>
            </a:endParaRPr>
          </a:p>
        </p:txBody>
      </p:sp>
      <p:sp>
        <p:nvSpPr>
          <p:cNvPr id="5" name="Прямоугольник 4"/>
          <p:cNvSpPr/>
          <p:nvPr/>
        </p:nvSpPr>
        <p:spPr>
          <a:xfrm>
            <a:off x="3239344" y="260648"/>
            <a:ext cx="5904656" cy="338554"/>
          </a:xfrm>
          <a:prstGeom prst="rect">
            <a:avLst/>
          </a:prstGeom>
        </p:spPr>
        <p:txBody>
          <a:bodyPr wrap="square">
            <a:spAutoFit/>
          </a:bodyPr>
          <a:lstStyle/>
          <a:p>
            <a:pPr lvl="0" algn="r">
              <a:spcBef>
                <a:spcPct val="20000"/>
              </a:spcBef>
              <a:buClr>
                <a:srgbClr val="D16349"/>
              </a:buClr>
              <a:buSzPct val="85000"/>
            </a:pPr>
            <a:r>
              <a:rPr lang="en-US" sz="1600" b="1" cap="all" spc="250" dirty="0" smtClean="0"/>
              <a:t>#</a:t>
            </a:r>
            <a:r>
              <a:rPr lang="uk-UA" sz="1600" b="1" cap="all" spc="250" dirty="0" err="1" smtClean="0"/>
              <a:t>ГромадськаПрефектура</a:t>
            </a:r>
            <a:endParaRPr lang="ru-RU" sz="1600" b="1" cap="all" spc="25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2807</TotalTime>
  <Words>1437</Words>
  <Application>Microsoft Office PowerPoint</Application>
  <PresentationFormat>Экран (4:3)</PresentationFormat>
  <Paragraphs>138</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Официальная</vt:lpstr>
      <vt:lpstr>ХВОРОБИ та ЛІКИ ефективності  місцевого бюджету ОТГ</vt:lpstr>
      <vt:lpstr>Слайд 2</vt:lpstr>
      <vt:lpstr>Висновки (Миколаївська ОДА)</vt:lpstr>
      <vt:lpstr>Висновки (Миколаївська ОДА)</vt:lpstr>
      <vt:lpstr>Висновки (Миколаївська ОДА)</vt:lpstr>
      <vt:lpstr>Наслідки</vt:lpstr>
      <vt:lpstr>Слайд 7</vt:lpstr>
      <vt:lpstr>Слайд 8</vt:lpstr>
      <vt:lpstr>Слайд 9</vt:lpstr>
      <vt:lpstr>Слайд 10</vt:lpstr>
      <vt:lpstr>Слайд 11</vt:lpstr>
      <vt:lpstr>Слайд 12</vt:lpstr>
      <vt:lpstr>ПРОПОЗИЦІЇ (загальні)</vt:lpstr>
      <vt:lpstr>ПРОПОЗИЦІЇ (загальні)</vt:lpstr>
      <vt:lpstr>МЕХАНІЗМ співфінансування (Підстави)</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ХВОРОБИ та ЛІКИ ефективності витрачання бюджету міста</dc:title>
  <dc:creator>User</dc:creator>
  <cp:lastModifiedBy>Пользователь</cp:lastModifiedBy>
  <cp:revision>211</cp:revision>
  <dcterms:created xsi:type="dcterms:W3CDTF">2019-06-07T10:06:28Z</dcterms:created>
  <dcterms:modified xsi:type="dcterms:W3CDTF">2019-11-01T08:37:38Z</dcterms:modified>
</cp:coreProperties>
</file>